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9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8" r:id="rId19"/>
    <p:sldId id="287" r:id="rId20"/>
    <p:sldId id="286" r:id="rId21"/>
    <p:sldId id="259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u="none" strike="noStrike">
                <a:solidFill>
                  <a:schemeClr val="dk1"/>
                </a:solidFill>
                <a:effectLst/>
                <a:uFillTx/>
                <a:latin typeface="Titillium"/>
              </a:rPr>
              <a:t>Pulse para desplazar la diapositiva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Pulse para editar el formato de las notas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&lt;cabecera&gt;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&lt;fecha/hora&gt;</a:t>
            </a:r>
          </a:p>
        </p:txBody>
      </p:sp>
      <p:sp>
        <p:nvSpPr>
          <p:cNvPr id="6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0200E7E-9EE3-47BC-9C56-8CB3098A64B7}" type="slidenum">
              <a:rPr lang="es-E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‹Nº›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 w="0"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s-ES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4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460C9C-C918-4EDD-AE9A-46A39CEA6CB6}" type="slidenum">
              <a:rPr lang="es-E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s-E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19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214E0-20D1-1A6A-1E81-134F508A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8A41FF-CBC8-9E18-F3A1-BF172E1E4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B924E7-EEC9-F911-3E00-493EA75F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47171F-ADE5-631E-EBAD-08A4971E3CC2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7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79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BF74D-F2C2-88C6-9981-222A8CF1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FF83C6-C184-4C55-7902-DF502CE7E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040DE4-D577-74B4-DE56-2FCB8D31A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52A56F-F003-DF8E-9F32-6A9F7EF06A1C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52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E843-D01A-F239-59D4-1DEB9EF51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0E507C-F529-628F-FB1A-EE2AC4EE6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215B39-9DA3-AE39-BAAD-CFB330E27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150DF9-751D-7F51-DC8E-8D12A3F5BC6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9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20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F976-1F7A-AF84-AA7E-CA05BAE2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BF0973-BAF9-2FEA-2DA6-5EC50653B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4BC062-9397-F8C5-491D-13D8CE154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D533DD-5FA1-0B9A-D356-F7B4A746191B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10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345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5B918-3FC1-4F90-DE76-EB68F736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A57DE3-605A-A60D-8A66-6615C6E8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AEA2F3-941F-39D3-DBEB-8DD028AE5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DBACF7-2CC0-AAA2-1AA5-5EEB8ABC05B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11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02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0490D-B3E1-E80C-DEAD-6DCA1D21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51E43A-2274-DA53-6B9E-3C1859C12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E53177-3894-873C-C09E-8FE97AA8E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69B6A8-A65B-CDB5-16E5-B20D82039FC8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0200E7E-9EE3-47BC-9C56-8CB3098A64B7}" type="slidenum">
              <a:rPr lang="es-E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fld>
            <a:endParaRPr lang="es-E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1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/>
          <p:nvPr/>
        </p:nvPicPr>
        <p:blipFill>
          <a:blip r:embed="rId2"/>
          <a:srcRect l="2392" r="2392"/>
          <a:stretch/>
        </p:blipFill>
        <p:spPr>
          <a:xfrm>
            <a:off x="0" y="0"/>
            <a:ext cx="12191760" cy="688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áfico 6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065120" y="2076120"/>
            <a:ext cx="4061520" cy="1928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áfico 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272600" y="5533200"/>
            <a:ext cx="725400" cy="775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IN F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15"/>
          <p:cNvPicPr/>
          <p:nvPr/>
        </p:nvPicPr>
        <p:blipFill>
          <a:blip r:embed="rId2"/>
          <a:srcRect l="2392" r="2392"/>
          <a:stretch/>
        </p:blipFill>
        <p:spPr>
          <a:xfrm>
            <a:off x="0" y="0"/>
            <a:ext cx="12191760" cy="688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Rectángulo 12"/>
          <p:cNvSpPr/>
          <p:nvPr/>
        </p:nvSpPr>
        <p:spPr>
          <a:xfrm>
            <a:off x="-2880" y="4851000"/>
            <a:ext cx="12194640" cy="203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57" name="CuadroTexto 6"/>
          <p:cNvSpPr/>
          <p:nvPr/>
        </p:nvSpPr>
        <p:spPr>
          <a:xfrm>
            <a:off x="3048120" y="2204640"/>
            <a:ext cx="6095520" cy="8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4800" b="1" u="none" strike="noStrike">
                <a:solidFill>
                  <a:schemeClr val="lt1"/>
                </a:solidFill>
                <a:effectLst/>
                <a:uFillTx/>
                <a:latin typeface="Titillium"/>
              </a:rPr>
              <a:t>Muchas gracias</a:t>
            </a:r>
            <a:endParaRPr lang="es-E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Rectángulo 9"/>
          <p:cNvSpPr/>
          <p:nvPr/>
        </p:nvSpPr>
        <p:spPr>
          <a:xfrm>
            <a:off x="5825880" y="3251520"/>
            <a:ext cx="539640" cy="53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" rIns="90000" bIns="9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grpSp>
        <p:nvGrpSpPr>
          <p:cNvPr id="59" name="Grupo 3"/>
          <p:cNvGrpSpPr/>
          <p:nvPr/>
        </p:nvGrpSpPr>
        <p:grpSpPr>
          <a:xfrm>
            <a:off x="4151880" y="5347440"/>
            <a:ext cx="5663880" cy="1038240"/>
            <a:chOff x="4151880" y="5347440"/>
            <a:chExt cx="5663880" cy="1038240"/>
          </a:xfrm>
        </p:grpSpPr>
        <p:sp>
          <p:nvSpPr>
            <p:cNvPr id="60" name="CuadroTexto 4"/>
            <p:cNvSpPr/>
            <p:nvPr/>
          </p:nvSpPr>
          <p:spPr>
            <a:xfrm>
              <a:off x="4151880" y="5347440"/>
              <a:ext cx="4151520" cy="58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0" rIns="90000" bIns="45000" anchor="t">
              <a:spAutoFit/>
            </a:bodyPr>
            <a:lstStyle/>
            <a:p>
              <a:pPr defTabSz="914400">
                <a:lnSpc>
                  <a:spcPct val="150000"/>
                </a:lnSpc>
                <a:tabLst>
                  <a:tab pos="0" algn="l"/>
                </a:tabLst>
              </a:pPr>
              <a:r>
                <a:rPr lang="es-ES" sz="1400" b="0" u="none" strike="noStrike">
                  <a:solidFill>
                    <a:srgbClr val="004B87"/>
                  </a:solidFill>
                  <a:effectLst/>
                  <a:uFillTx/>
                  <a:latin typeface="Titillium"/>
                  <a:ea typeface="Open Sans"/>
                </a:rPr>
                <a:t>info@universitasxxi.com                                                                        </a:t>
              </a:r>
              <a:endParaRPr lang="es-E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s-ES" sz="1400" b="0" u="none" strike="noStrike">
                  <a:solidFill>
                    <a:srgbClr val="004B87"/>
                  </a:solidFill>
                  <a:effectLst/>
                  <a:uFillTx/>
                  <a:latin typeface="Titillium"/>
                  <a:ea typeface="Open Sans"/>
                </a:rPr>
                <a:t>www.universitasxxi.com</a:t>
              </a:r>
              <a:endParaRPr lang="es-E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Marcador de contenido 3"/>
            <p:cNvSpPr/>
            <p:nvPr/>
          </p:nvSpPr>
          <p:spPr>
            <a:xfrm>
              <a:off x="4151880" y="6004080"/>
              <a:ext cx="5663880" cy="381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rmAutofit fontScale="85000" lnSpcReduction="9999"/>
            </a:bodyPr>
            <a:lstStyle/>
            <a:p>
              <a:pPr defTabSz="914400">
                <a:lnSpc>
                  <a:spcPct val="100000"/>
                </a:lnSpc>
                <a:spcBef>
                  <a:spcPts val="261"/>
                </a:spcBef>
                <a:tabLst>
                  <a:tab pos="0" algn="l"/>
                </a:tabLst>
              </a:pPr>
              <a:r>
                <a:rPr lang="es-ES" sz="1300" b="0" u="none" strike="noStrike">
                  <a:solidFill>
                    <a:srgbClr val="343539"/>
                  </a:solidFill>
                  <a:effectLst/>
                  <a:uFillTx/>
                  <a:latin typeface="Titillium"/>
                  <a:ea typeface="Open Sans"/>
                </a:rPr>
                <a:t>© 1994 - 2025   </a:t>
              </a:r>
              <a:r>
                <a:rPr lang="es-ES" sz="1300" b="1" u="none" strike="noStrike">
                  <a:solidFill>
                    <a:srgbClr val="343539"/>
                  </a:solidFill>
                  <a:effectLst/>
                  <a:uFillTx/>
                  <a:latin typeface="Titillium"/>
                  <a:ea typeface="Open Sans"/>
                </a:rPr>
                <a:t>UNIVERSITAS XXI</a:t>
              </a:r>
              <a:r>
                <a:rPr lang="es-ES" sz="1300" b="0" u="none" strike="noStrike">
                  <a:solidFill>
                    <a:srgbClr val="343539"/>
                  </a:solidFill>
                  <a:effectLst/>
                  <a:uFillTx/>
                  <a:latin typeface="Titillium"/>
                  <a:ea typeface="Open Sans"/>
                </a:rPr>
                <a:t> Soluciones y Tecnología para la Universidad.</a:t>
              </a:r>
              <a:endParaRPr lang="es-ES" sz="13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62" name="Gráfico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18480" y="5294520"/>
            <a:ext cx="2411640" cy="1144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82800" y="692280"/>
            <a:ext cx="10081800" cy="2232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72A9"/>
              </a:buClr>
              <a:buFont typeface="Wingdings" charset="2"/>
              <a:buChar char=""/>
            </a:pPr>
            <a:r>
              <a:rPr lang="es-ES" sz="2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Haga clic para modificar los estilos de texto del patrón</a:t>
            </a:r>
            <a:endParaRPr lang="es-ES" sz="2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743040" lvl="1" indent="-285840" defTabSz="914400">
              <a:lnSpc>
                <a:spcPct val="150000"/>
              </a:lnSpc>
              <a:spcBef>
                <a:spcPts val="479"/>
              </a:spcBef>
              <a:buClr>
                <a:srgbClr val="0168A0"/>
              </a:buClr>
              <a:buFont typeface="Arial"/>
              <a:buChar char="–"/>
            </a:pPr>
            <a:r>
              <a:rPr lang="es-ES" sz="24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Segundo nivel</a:t>
            </a:r>
            <a:endParaRPr lang="es-ES" sz="24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143000" lvl="2" indent="-228600" defTabSz="914400">
              <a:lnSpc>
                <a:spcPct val="150000"/>
              </a:lnSpc>
              <a:spcBef>
                <a:spcPts val="439"/>
              </a:spcBef>
              <a:buClr>
                <a:srgbClr val="0168A0"/>
              </a:buClr>
              <a:buFont typeface="Wingdings" charset="2"/>
              <a:buChar char=""/>
            </a:pPr>
            <a:r>
              <a:rPr lang="es-ES" sz="22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Tercer nivel</a:t>
            </a:r>
            <a:endParaRPr lang="es-ES" sz="22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600200" lvl="3" indent="-228600" defTabSz="914400">
              <a:lnSpc>
                <a:spcPct val="150000"/>
              </a:lnSpc>
              <a:spcBef>
                <a:spcPts val="400"/>
              </a:spcBef>
              <a:buClr>
                <a:srgbClr val="0168A0"/>
              </a:buClr>
              <a:buFont typeface="Arial"/>
              <a:buChar char="–"/>
            </a:pPr>
            <a:r>
              <a:rPr lang="es-ES" sz="20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Cuarto nivel</a:t>
            </a:r>
            <a:endParaRPr lang="es-ES" sz="20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2057400" lvl="4" indent="-228600" defTabSz="914400">
              <a:lnSpc>
                <a:spcPct val="150000"/>
              </a:lnSpc>
              <a:spcBef>
                <a:spcPts val="400"/>
              </a:spcBef>
              <a:buClr>
                <a:srgbClr val="0168A0"/>
              </a:buClr>
              <a:buFont typeface="Arial"/>
              <a:buChar char="•"/>
            </a:pPr>
            <a:r>
              <a:rPr lang="es-ES" sz="20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Quinto nivel</a:t>
            </a:r>
            <a:endParaRPr lang="es-ES" sz="20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982800" y="3141720"/>
            <a:ext cx="10081800" cy="648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5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s-ES" sz="2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AÁBCDEÉFGHIÍJKLMNÑOÓPQRSTUÜÚWXYX</a:t>
            </a:r>
            <a:endParaRPr lang="es-ES" sz="2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982800" y="4019760"/>
            <a:ext cx="9217080" cy="648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5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s-ES" sz="2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aábcdeéfghiíjklmnñoópqrstuüúwxyz</a:t>
            </a:r>
            <a:endParaRPr lang="es-ES" sz="2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982800" y="4897800"/>
            <a:ext cx="2591640" cy="57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5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s-ES" sz="2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1234567890</a:t>
            </a:r>
            <a:endParaRPr lang="es-ES" sz="2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1005480" y="5707080"/>
            <a:ext cx="4679640" cy="648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5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s-ES" sz="2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€@#$%&amp;/()=?¿?[]{}¡!</a:t>
            </a:r>
            <a:endParaRPr lang="es-ES" sz="2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/>
          <p:nvPr/>
        </p:nvPicPr>
        <p:blipFill>
          <a:blip r:embed="rId2"/>
          <a:srcRect l="2392" r="2392"/>
          <a:stretch/>
        </p:blipFill>
        <p:spPr>
          <a:xfrm>
            <a:off x="0" y="0"/>
            <a:ext cx="12191760" cy="6885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ortada +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/>
          <p:nvPr/>
        </p:nvPicPr>
        <p:blipFill>
          <a:blip r:embed="rId2"/>
          <a:srcRect l="2392" r="2392" b="27187"/>
          <a:stretch/>
        </p:blipFill>
        <p:spPr>
          <a:xfrm>
            <a:off x="0" y="0"/>
            <a:ext cx="12191760" cy="501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0" y="2925000"/>
            <a:ext cx="12191760" cy="393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9520" y="3180960"/>
            <a:ext cx="11377080" cy="103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s-ES" sz="30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Lato"/>
              </a:rPr>
              <a:t>TÍTULO DE LA PRESENTACIÓN</a:t>
            </a:r>
            <a:endParaRPr lang="es-ES" sz="3000" b="0" u="none" strike="noStrike">
              <a:solidFill>
                <a:schemeClr val="dk1"/>
              </a:solidFill>
              <a:effectLst/>
              <a:uFillTx/>
              <a:latin typeface="Titillium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3040" y="5589360"/>
            <a:ext cx="10987200" cy="46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s-ES" sz="16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Nombre del autor - Cargo</a:t>
            </a:r>
            <a:endParaRPr lang="es-ES" sz="16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3040" y="6004080"/>
            <a:ext cx="10987200" cy="34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s-ES" sz="1400" b="0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Titillium"/>
                <a:ea typeface="Open Sans"/>
              </a:rPr>
              <a:t>Fecha</a:t>
            </a:r>
            <a:endParaRPr lang="es-ES" sz="14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pic>
        <p:nvPicPr>
          <p:cNvPr id="14" name="Gráfico 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82160" y="1004760"/>
            <a:ext cx="8227440" cy="48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CuadroTexto 2"/>
          <p:cNvSpPr/>
          <p:nvPr/>
        </p:nvSpPr>
        <p:spPr>
          <a:xfrm>
            <a:off x="5245200" y="1676520"/>
            <a:ext cx="170136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3600" b="0" u="none" strike="noStrike">
                <a:solidFill>
                  <a:schemeClr val="lt1">
                    <a:alpha val="65000"/>
                  </a:schemeClr>
                </a:solidFill>
                <a:effectLst/>
                <a:uFillTx/>
                <a:latin typeface="Titillium"/>
              </a:rPr>
              <a:t>2025</a:t>
            </a:r>
            <a:endParaRPr lang="es-E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" name="Gráfico 4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208600" y="6384960"/>
            <a:ext cx="608040" cy="19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"/>
          <p:cNvPicPr/>
          <p:nvPr/>
        </p:nvPicPr>
        <p:blipFill>
          <a:blip r:embed="rId2"/>
          <a:srcRect l="2392" r="2392" b="27187"/>
          <a:stretch/>
        </p:blipFill>
        <p:spPr>
          <a:xfrm>
            <a:off x="0" y="0"/>
            <a:ext cx="12191760" cy="501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Rectángulo 5"/>
          <p:cNvSpPr/>
          <p:nvPr/>
        </p:nvSpPr>
        <p:spPr>
          <a:xfrm>
            <a:off x="0" y="2028960"/>
            <a:ext cx="12191760" cy="482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19" name="CuadroTexto 40"/>
          <p:cNvSpPr/>
          <p:nvPr/>
        </p:nvSpPr>
        <p:spPr>
          <a:xfrm>
            <a:off x="4926600" y="808920"/>
            <a:ext cx="233892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2800" b="1" u="none" strike="noStrike">
                <a:solidFill>
                  <a:schemeClr val="lt1"/>
                </a:solidFill>
                <a:effectLst/>
                <a:uFillTx/>
                <a:latin typeface="Lato"/>
              </a:rPr>
              <a:t>CONTENIDO</a:t>
            </a:r>
            <a:endParaRPr lang="es-E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body"/>
          </p:nvPr>
        </p:nvSpPr>
        <p:spPr>
          <a:xfrm>
            <a:off x="479520" y="2409120"/>
            <a:ext cx="5616360" cy="489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es-ES" sz="1800" b="0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Titillium"/>
                <a:ea typeface="Open Sans"/>
              </a:rPr>
              <a:t>Título de la presentación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cxnSp>
        <p:nvCxnSpPr>
          <p:cNvPr id="21" name="Conector recto 1"/>
          <p:cNvCxnSpPr/>
          <p:nvPr/>
        </p:nvCxnSpPr>
        <p:spPr>
          <a:xfrm flipH="1">
            <a:off x="5735880" y="1566360"/>
            <a:ext cx="720360" cy="360"/>
          </a:xfrm>
          <a:prstGeom prst="straightConnector1">
            <a:avLst/>
          </a:prstGeom>
          <a:ln w="50800">
            <a:solidFill>
              <a:srgbClr val="FFFFFF"/>
            </a:solidFill>
            <a:round/>
          </a:ln>
        </p:spPr>
      </p:cxn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55520" y="3278880"/>
            <a:ext cx="4824000" cy="310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20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Primer nivel</a:t>
            </a:r>
            <a:endParaRPr lang="es-ES" sz="20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800280" lvl="1" indent="-34308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Segundo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Tercer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Cuarto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Quinto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311880" y="3278880"/>
            <a:ext cx="4824000" cy="310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20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Primer nivel</a:t>
            </a:r>
            <a:endParaRPr lang="es-ES" sz="20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800280" lvl="1" indent="-34308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Segundo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Tercer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Cuarto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Quinto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pic>
        <p:nvPicPr>
          <p:cNvPr id="24" name="Gráfico 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1208600" y="6384960"/>
            <a:ext cx="608040" cy="19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o-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5"/>
          <p:cNvPicPr/>
          <p:nvPr/>
        </p:nvPicPr>
        <p:blipFill>
          <a:blip r:embed="rId2"/>
          <a:srcRect l="2392" r="2392" b="27187"/>
          <a:stretch/>
        </p:blipFill>
        <p:spPr>
          <a:xfrm>
            <a:off x="0" y="0"/>
            <a:ext cx="12191760" cy="501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ángulo 2"/>
          <p:cNvSpPr/>
          <p:nvPr/>
        </p:nvSpPr>
        <p:spPr>
          <a:xfrm>
            <a:off x="0" y="2925000"/>
            <a:ext cx="12191760" cy="393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79520" y="3285000"/>
            <a:ext cx="11377080" cy="103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es-ES" sz="2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Lato"/>
              </a:rPr>
              <a:t>TÍTULO DE LA SECCIÓN</a:t>
            </a:r>
            <a:endParaRPr lang="es-ES" sz="2800" b="0" u="none" strike="noStrike">
              <a:solidFill>
                <a:schemeClr val="dk1"/>
              </a:solidFill>
              <a:effectLst/>
              <a:uFillTx/>
              <a:latin typeface="Titillium"/>
            </a:endParaRPr>
          </a:p>
        </p:txBody>
      </p:sp>
      <p:pic>
        <p:nvPicPr>
          <p:cNvPr id="28" name="Gráfico 3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82160" y="1004760"/>
            <a:ext cx="8227440" cy="48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CuadroTexto 4"/>
          <p:cNvSpPr/>
          <p:nvPr/>
        </p:nvSpPr>
        <p:spPr>
          <a:xfrm>
            <a:off x="5245200" y="1676520"/>
            <a:ext cx="170136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3600" b="0" u="none" strike="noStrike">
                <a:solidFill>
                  <a:schemeClr val="lt1">
                    <a:alpha val="65000"/>
                  </a:schemeClr>
                </a:solidFill>
                <a:effectLst/>
                <a:uFillTx/>
                <a:latin typeface="Titillium"/>
              </a:rPr>
              <a:t>2025</a:t>
            </a:r>
            <a:endParaRPr lang="es-E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" name="Gráfico 6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208600" y="6384960"/>
            <a:ext cx="608040" cy="19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illa - F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4"/>
          <p:cNvPicPr/>
          <p:nvPr/>
        </p:nvPicPr>
        <p:blipFill>
          <a:blip r:embed="rId2"/>
          <a:srcRect l="2392" r="2392" b="27187"/>
          <a:stretch/>
        </p:blipFill>
        <p:spPr>
          <a:xfrm>
            <a:off x="0" y="0"/>
            <a:ext cx="12191760" cy="501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Rectángulo 8"/>
          <p:cNvSpPr/>
          <p:nvPr/>
        </p:nvSpPr>
        <p:spPr>
          <a:xfrm>
            <a:off x="0" y="2925000"/>
            <a:ext cx="12191760" cy="393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9520" y="3357000"/>
            <a:ext cx="11377080" cy="132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s-ES" sz="3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 Web"/>
              </a:rPr>
              <a:t>Título de portadilla</a:t>
            </a:r>
            <a:endParaRPr lang="es-ES" sz="3200" b="0" u="none" strike="noStrike">
              <a:solidFill>
                <a:schemeClr val="dk1"/>
              </a:solidFill>
              <a:effectLst/>
              <a:uFillTx/>
              <a:latin typeface="Titillium"/>
            </a:endParaRPr>
          </a:p>
        </p:txBody>
      </p:sp>
      <p:cxnSp>
        <p:nvCxnSpPr>
          <p:cNvPr id="34" name="Conector recto 9"/>
          <p:cNvCxnSpPr/>
          <p:nvPr/>
        </p:nvCxnSpPr>
        <p:spPr>
          <a:xfrm flipH="1">
            <a:off x="623160" y="4945680"/>
            <a:ext cx="720360" cy="360"/>
          </a:xfrm>
          <a:prstGeom prst="straightConnector1">
            <a:avLst/>
          </a:prstGeom>
          <a:ln w="50800">
            <a:solidFill>
              <a:srgbClr val="0072A9"/>
            </a:solidFill>
            <a:round/>
          </a:ln>
        </p:spPr>
      </p:cxnSp>
      <p:pic>
        <p:nvPicPr>
          <p:cNvPr id="35" name="Gráfico 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82160" y="1004760"/>
            <a:ext cx="8227440" cy="48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CuadroTexto 2"/>
          <p:cNvSpPr/>
          <p:nvPr/>
        </p:nvSpPr>
        <p:spPr>
          <a:xfrm>
            <a:off x="5245200" y="1676520"/>
            <a:ext cx="170136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3600" b="0" u="none" strike="noStrike">
                <a:solidFill>
                  <a:schemeClr val="lt1">
                    <a:alpha val="35000"/>
                  </a:schemeClr>
                </a:solidFill>
                <a:effectLst/>
                <a:uFillTx/>
                <a:latin typeface="Titillium"/>
              </a:rPr>
              <a:t>2025</a:t>
            </a:r>
            <a:endParaRPr lang="es-E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Gráfico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208600" y="6384960"/>
            <a:ext cx="608040" cy="19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nido F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: esquinas redondeadas 14"/>
          <p:cNvSpPr/>
          <p:nvPr/>
        </p:nvSpPr>
        <p:spPr>
          <a:xfrm rot="20466600">
            <a:off x="9482760" y="5184360"/>
            <a:ext cx="2592360" cy="2592360"/>
          </a:xfrm>
          <a:prstGeom prst="roundRect">
            <a:avLst>
              <a:gd name="adj" fmla="val 12998"/>
            </a:avLst>
          </a:prstGeom>
          <a:noFill/>
          <a:ln w="12700">
            <a:solidFill>
              <a:schemeClr val="accent5">
                <a:lumMod val="40000"/>
                <a:lumOff val="60000"/>
                <a:alpha val="23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39" name="Rectángulo: esquinas redondeadas 15"/>
          <p:cNvSpPr/>
          <p:nvPr/>
        </p:nvSpPr>
        <p:spPr>
          <a:xfrm rot="20466600">
            <a:off x="9379800" y="-1645920"/>
            <a:ext cx="3285720" cy="3285720"/>
          </a:xfrm>
          <a:prstGeom prst="roundRect">
            <a:avLst>
              <a:gd name="adj" fmla="val 12262"/>
            </a:avLst>
          </a:prstGeom>
          <a:noFill/>
          <a:ln w="12700">
            <a:solidFill>
              <a:srgbClr val="FFBF29">
                <a:alpha val="23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pic>
        <p:nvPicPr>
          <p:cNvPr id="40" name="Gráfico 16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208600" y="6384960"/>
            <a:ext cx="608040" cy="19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Rectángulo: esquinas redondeadas 17"/>
          <p:cNvSpPr/>
          <p:nvPr/>
        </p:nvSpPr>
        <p:spPr>
          <a:xfrm rot="19389000">
            <a:off x="10863360" y="4822920"/>
            <a:ext cx="2222280" cy="2222280"/>
          </a:xfrm>
          <a:prstGeom prst="roundRect">
            <a:avLst>
              <a:gd name="adj" fmla="val 15341"/>
            </a:avLst>
          </a:prstGeom>
          <a:noFill/>
          <a:ln w="12700">
            <a:solidFill>
              <a:srgbClr val="232773">
                <a:alpha val="9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42" name="Rectángulo: esquinas redondeadas 18"/>
          <p:cNvSpPr/>
          <p:nvPr/>
        </p:nvSpPr>
        <p:spPr>
          <a:xfrm rot="20804400">
            <a:off x="263160" y="5576040"/>
            <a:ext cx="2723040" cy="2723040"/>
          </a:xfrm>
          <a:prstGeom prst="roundRect">
            <a:avLst>
              <a:gd name="adj" fmla="val 14699"/>
            </a:avLst>
          </a:prstGeom>
          <a:noFill/>
          <a:ln w="12700">
            <a:solidFill>
              <a:srgbClr val="0175AF">
                <a:alpha val="14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43" name="Rectángulo: esquinas redondeadas 19"/>
          <p:cNvSpPr/>
          <p:nvPr/>
        </p:nvSpPr>
        <p:spPr>
          <a:xfrm rot="1409400">
            <a:off x="-741960" y="4758480"/>
            <a:ext cx="2279880" cy="2279880"/>
          </a:xfrm>
          <a:prstGeom prst="roundRect">
            <a:avLst>
              <a:gd name="adj" fmla="val 14191"/>
            </a:avLst>
          </a:prstGeom>
          <a:noFill/>
          <a:ln w="12700">
            <a:solidFill>
              <a:srgbClr val="6330A7">
                <a:alpha val="1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1520" y="335880"/>
            <a:ext cx="11396880" cy="55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s-ES" sz="3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 Web"/>
              </a:rPr>
              <a:t>Título de diapositiva</a:t>
            </a:r>
            <a:endParaRPr lang="es-ES" sz="3200" b="0" u="none" strike="noStrike">
              <a:solidFill>
                <a:schemeClr val="dk1"/>
              </a:solidFill>
              <a:effectLst/>
              <a:uFillTx/>
              <a:latin typeface="Titillium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91520" y="911880"/>
            <a:ext cx="11396880" cy="42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Subtítulo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055520" y="1969560"/>
            <a:ext cx="9864720" cy="310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20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Primer nivel</a:t>
            </a:r>
            <a:endParaRPr lang="es-ES" sz="20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800280" lvl="1" indent="-34308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Segundo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Tercer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–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Cuarto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72A9"/>
              </a:buClr>
              <a:buFont typeface="Titillium"/>
              <a:buChar char="•"/>
            </a:pPr>
            <a:r>
              <a:rPr lang="es-ES" sz="18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tillium"/>
                <a:ea typeface="Open Sans"/>
              </a:rPr>
              <a:t>Quinto nivel</a:t>
            </a:r>
            <a:endParaRPr lang="es-ES" sz="1800" b="0" u="none" strike="noStrike">
              <a:solidFill>
                <a:schemeClr val="dk2">
                  <a:lumMod val="75000"/>
                </a:schemeClr>
              </a:solidFill>
              <a:effectLst/>
              <a:uFillTx/>
              <a:latin typeface="Titillium"/>
            </a:endParaRPr>
          </a:p>
        </p:txBody>
      </p:sp>
      <p:pic>
        <p:nvPicPr>
          <p:cNvPr id="47" name="Imagen 5"/>
          <p:cNvPicPr/>
          <p:nvPr/>
        </p:nvPicPr>
        <p:blipFill>
          <a:blip r:embed="rId3"/>
          <a:srcRect l="2392" r="2392" b="97094"/>
          <a:stretch/>
        </p:blipFill>
        <p:spPr>
          <a:xfrm>
            <a:off x="0" y="0"/>
            <a:ext cx="12191760" cy="198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 F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10"/>
          <p:cNvPicPr/>
          <p:nvPr/>
        </p:nvPicPr>
        <p:blipFill>
          <a:blip r:embed="rId2"/>
          <a:srcRect l="2392" r="2392"/>
          <a:stretch/>
        </p:blipFill>
        <p:spPr>
          <a:xfrm>
            <a:off x="0" y="0"/>
            <a:ext cx="12191760" cy="688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ángulo 12"/>
          <p:cNvSpPr/>
          <p:nvPr/>
        </p:nvSpPr>
        <p:spPr>
          <a:xfrm>
            <a:off x="-2880" y="4851000"/>
            <a:ext cx="12194640" cy="2031120"/>
          </a:xfrm>
          <a:prstGeom prst="rect">
            <a:avLst/>
          </a:prstGeom>
          <a:solidFill>
            <a:srgbClr val="2B2E6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  <p:pic>
        <p:nvPicPr>
          <p:cNvPr id="50" name="Gráfico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21000" y="5232600"/>
            <a:ext cx="2407320" cy="114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CuadroTexto 6"/>
          <p:cNvSpPr/>
          <p:nvPr/>
        </p:nvSpPr>
        <p:spPr>
          <a:xfrm>
            <a:off x="3048120" y="2204640"/>
            <a:ext cx="6095520" cy="8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4800" b="1" u="none" strike="noStrike">
                <a:solidFill>
                  <a:schemeClr val="lt1"/>
                </a:solidFill>
                <a:effectLst/>
                <a:uFillTx/>
                <a:latin typeface="Titillium"/>
              </a:rPr>
              <a:t>Muchas gracias</a:t>
            </a:r>
            <a:endParaRPr lang="es-E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CuadroTexto 7"/>
          <p:cNvSpPr/>
          <p:nvPr/>
        </p:nvSpPr>
        <p:spPr>
          <a:xfrm>
            <a:off x="3729960" y="5232600"/>
            <a:ext cx="618228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 anchor="t">
            <a:sp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s-ES" sz="1600" b="0" u="none" strike="noStrike">
                <a:solidFill>
                  <a:schemeClr val="lt1"/>
                </a:solidFill>
                <a:effectLst/>
                <a:uFillTx/>
                <a:latin typeface="Titillium"/>
                <a:ea typeface="Open Sans"/>
              </a:rPr>
              <a:t>info.colombia@universitasxxi.com                                                                  </a:t>
            </a:r>
            <a:endParaRPr lang="es-E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s-ES" sz="1600" b="0" u="none" strike="noStrike">
                <a:solidFill>
                  <a:schemeClr val="lt1"/>
                </a:solidFill>
                <a:effectLst/>
                <a:uFillTx/>
                <a:latin typeface="Titillium"/>
                <a:ea typeface="Open Sans"/>
              </a:rPr>
              <a:t>www.universitasxxi.com/co</a:t>
            </a:r>
            <a:endParaRPr lang="es-E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Marcador de contenido 3"/>
          <p:cNvSpPr/>
          <p:nvPr/>
        </p:nvSpPr>
        <p:spPr>
          <a:xfrm>
            <a:off x="3729960" y="6037200"/>
            <a:ext cx="6751080" cy="41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s-ES" sz="1400" b="0" u="none" strike="noStrike">
                <a:solidFill>
                  <a:schemeClr val="lt1"/>
                </a:solidFill>
                <a:effectLst/>
                <a:uFillTx/>
                <a:latin typeface="Titillium"/>
                <a:ea typeface="Open Sans"/>
              </a:rPr>
              <a:t>© 1994 - 2025   </a:t>
            </a:r>
            <a:r>
              <a:rPr lang="es-ES" sz="1400" b="1" u="none" strike="noStrike">
                <a:solidFill>
                  <a:schemeClr val="lt1"/>
                </a:solidFill>
                <a:effectLst/>
                <a:uFillTx/>
                <a:latin typeface="Titillium"/>
                <a:ea typeface="Open Sans"/>
              </a:rPr>
              <a:t>UNIVERSITAS XXI</a:t>
            </a:r>
            <a:r>
              <a:rPr lang="es-ES" sz="1400" b="0" u="none" strike="noStrike">
                <a:solidFill>
                  <a:schemeClr val="lt1"/>
                </a:solidFill>
                <a:effectLst/>
                <a:uFillTx/>
                <a:latin typeface="Titillium"/>
                <a:ea typeface="Open Sans"/>
              </a:rPr>
              <a:t> Soluciones y Tecnología para la Universidad.</a:t>
            </a:r>
            <a:endParaRPr lang="es-E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Rectángulo 9"/>
          <p:cNvSpPr/>
          <p:nvPr/>
        </p:nvSpPr>
        <p:spPr>
          <a:xfrm>
            <a:off x="5825880" y="3251520"/>
            <a:ext cx="539640" cy="53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" rIns="90000" bIns="9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ES" sz="1800" b="0" u="none" strike="noStrike">
              <a:solidFill>
                <a:schemeClr val="lt1"/>
              </a:solidFill>
              <a:effectLst/>
              <a:uFillTx/>
              <a:latin typeface="Titill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xxieconomico.uca.es/ec_app/f?p=500300:60093::::6009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xxieconomico.uca.es/ec_app/f?p=500300:60095::::600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xxieconomico.uca.es/ec_app/f?p=500300:60052:116465232809757:::60052" TargetMode="External"/><Relationship Id="rId13" Type="http://schemas.openxmlformats.org/officeDocument/2006/relationships/hyperlink" Target="https://uxxieconomico.uca.es/ec_app/f?p=500300:60012:116465232809757:::60012" TargetMode="External"/><Relationship Id="rId18" Type="http://schemas.openxmlformats.org/officeDocument/2006/relationships/hyperlink" Target="https://uxxieconomico.uca.es/ec_app/f?p=500300:60014:116465232809757:::60014" TargetMode="External"/><Relationship Id="rId3" Type="http://schemas.openxmlformats.org/officeDocument/2006/relationships/hyperlink" Target="https://uxxieconomico.uca.es/ec_app/f?p=500300:60019:116465232809757:::60019" TargetMode="External"/><Relationship Id="rId7" Type="http://schemas.openxmlformats.org/officeDocument/2006/relationships/hyperlink" Target="https://uxxieconomico.uca.es/ec_app/f?p=500300:60049:116465232809757:::60049" TargetMode="External"/><Relationship Id="rId12" Type="http://schemas.openxmlformats.org/officeDocument/2006/relationships/hyperlink" Target="https://uxxieconomico.uca.es/ec_app/f?p=500300:60058::::::" TargetMode="External"/><Relationship Id="rId17" Type="http://schemas.openxmlformats.org/officeDocument/2006/relationships/hyperlink" Target="https://uxxieconomico.uca.es/ec_app/f?p=500300:60087:116465232809757:::60087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s://uxxieconomico.uca.es/ec_app/f?p=500300:60041:116465232809757:::6004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xxieconomico.uca.es/ec_app/f?p=500300:60047:116465232809757:::60047" TargetMode="External"/><Relationship Id="rId11" Type="http://schemas.openxmlformats.org/officeDocument/2006/relationships/hyperlink" Target="https://uxxieconomico.uca.es/ec_app/f?p=500300:60058:116465232809757:::60058" TargetMode="External"/><Relationship Id="rId5" Type="http://schemas.openxmlformats.org/officeDocument/2006/relationships/hyperlink" Target="https://uxxieconomico.uca.es/ec_app/f?p=500300:60038:116465232809757:::60038" TargetMode="External"/><Relationship Id="rId15" Type="http://schemas.openxmlformats.org/officeDocument/2006/relationships/hyperlink" Target="https://uxxieconomico.uca.es/ec_app/f?p=500300:60026:116465232809757:::60026" TargetMode="External"/><Relationship Id="rId10" Type="http://schemas.openxmlformats.org/officeDocument/2006/relationships/hyperlink" Target="https://uxxieconomico.uca.es/ec_app/f?p=500300:60093::::60093" TargetMode="External"/><Relationship Id="rId19" Type="http://schemas.openxmlformats.org/officeDocument/2006/relationships/hyperlink" Target="https://uxxieconomico.uca.es/ec_app/f?p=500300:60095::::60095" TargetMode="External"/><Relationship Id="rId4" Type="http://schemas.openxmlformats.org/officeDocument/2006/relationships/hyperlink" Target="https://uxxieconomico.uca.es/ec_app/f?p=500300:60048:116465232809757:::60048" TargetMode="External"/><Relationship Id="rId9" Type="http://schemas.openxmlformats.org/officeDocument/2006/relationships/hyperlink" Target="https://uxxieconomico.uca.es/ec_app/f?p=500300:60031:116465232809757:::60031" TargetMode="External"/><Relationship Id="rId14" Type="http://schemas.openxmlformats.org/officeDocument/2006/relationships/hyperlink" Target="https://uxxieconomico.uca.es/ec_app/f?p=500300:60001:116465232809757:::600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xxieconomico.uca.es/ec_app/f?p=500300:60041:116465232809757:::6004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xxieconomico.uca.es/ec_app/f?p=500300:60095::::60095" TargetMode="External"/><Relationship Id="rId4" Type="http://schemas.openxmlformats.org/officeDocument/2006/relationships/hyperlink" Target="https://uxxieconomico.uca.es/ec_app/f?p=500300:60093::::600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xxieconomico.uca.es/ec_app/f?p=500300:60041:116465232809757:::6004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adroTexto 8"/>
          <p:cNvSpPr/>
          <p:nvPr/>
        </p:nvSpPr>
        <p:spPr>
          <a:xfrm>
            <a:off x="5040000" y="3286800"/>
            <a:ext cx="252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ES" sz="3600" b="0" u="none" strike="noStrike" dirty="0">
                <a:solidFill>
                  <a:schemeClr val="lt1">
                    <a:alpha val="65000"/>
                  </a:schemeClr>
                </a:solidFill>
                <a:effectLst/>
                <a:uFillTx/>
                <a:latin typeface="Titillium"/>
              </a:rPr>
              <a:t>2026</a:t>
            </a:r>
            <a:endParaRPr lang="es-E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B21782-A1AB-105F-DD4D-F5FDCF23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5" y="85593"/>
            <a:ext cx="12013140" cy="6699255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41C88B7-C94F-59DD-6A52-E969B3EC767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97864" y="4846320"/>
            <a:ext cx="5340096" cy="850392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DEMO Y CASOS PRÁCTICOS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70272-15C1-D89A-566E-7F8DA9A3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476ED16-BC14-472F-90B6-E7BE0C63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F0A96F-F134-0267-5F34-D16951330443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49BE57-7D27-3121-0F5D-A0A2F4D1F80A}"/>
              </a:ext>
            </a:extLst>
          </p:cNvPr>
          <p:cNvSpPr txBox="1"/>
          <p:nvPr/>
        </p:nvSpPr>
        <p:spPr>
          <a:xfrm>
            <a:off x="292608" y="981310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Principales funciones: </a:t>
            </a:r>
            <a:r>
              <a:rPr lang="es-ES" dirty="0">
                <a:solidFill>
                  <a:srgbClr val="0070C0"/>
                </a:solidFill>
              </a:rPr>
              <a:t>FILTRAR</a:t>
            </a:r>
            <a:r>
              <a:rPr lang="es-ES" dirty="0"/>
              <a:t> (Acciones – Filtrar)</a:t>
            </a:r>
          </a:p>
          <a:p>
            <a:r>
              <a:rPr lang="es-ES" u="sng" dirty="0"/>
              <a:t>Filtro </a:t>
            </a:r>
            <a:r>
              <a:rPr lang="es-ES" u="sng" dirty="0">
                <a:solidFill>
                  <a:srgbClr val="0070C0"/>
                </a:solidFill>
              </a:rPr>
              <a:t>simple</a:t>
            </a:r>
            <a:r>
              <a:rPr lang="es-ES" u="sng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559658-A580-1502-86A2-B433DDF0F221}"/>
              </a:ext>
            </a:extLst>
          </p:cNvPr>
          <p:cNvSpPr txBox="1"/>
          <p:nvPr/>
        </p:nvSpPr>
        <p:spPr>
          <a:xfrm>
            <a:off x="462778" y="2812566"/>
            <a:ext cx="92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/>
              <a:t>Filtro </a:t>
            </a:r>
            <a:r>
              <a:rPr lang="es-ES" u="sng" dirty="0">
                <a:solidFill>
                  <a:srgbClr val="0070C0"/>
                </a:solidFill>
              </a:rPr>
              <a:t>avanzado</a:t>
            </a:r>
            <a:r>
              <a:rPr lang="es-ES" u="sng" dirty="0"/>
              <a:t>: ESTO </a:t>
            </a:r>
            <a:r>
              <a:rPr lang="es-ES" u="sng" dirty="0">
                <a:solidFill>
                  <a:srgbClr val="0070C0"/>
                </a:solidFill>
              </a:rPr>
              <a:t>NO LO OFRECE </a:t>
            </a:r>
            <a:r>
              <a:rPr lang="es-ES" u="sng" dirty="0"/>
              <a:t>LAS CONSULTAS DE LOS MÓDULOS. </a:t>
            </a:r>
            <a:r>
              <a:rPr lang="es-ES" u="sng" dirty="0" err="1"/>
              <a:t>Org</a:t>
            </a:r>
            <a:r>
              <a:rPr lang="es-ES" u="sng" dirty="0"/>
              <a:t> 18.SE.DE.BS.01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96BD53-CBA6-6B90-9CEE-6ED2C8CB6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19" y="1412196"/>
            <a:ext cx="6477904" cy="14003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4FFE36-A1E0-3C7B-2AAF-60C612C62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96" y="3243452"/>
            <a:ext cx="6268325" cy="29055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452CE6A-CBC4-C848-5B78-ADC9679287EE}"/>
              </a:ext>
            </a:extLst>
          </p:cNvPr>
          <p:cNvSpPr txBox="1"/>
          <p:nvPr/>
        </p:nvSpPr>
        <p:spPr>
          <a:xfrm>
            <a:off x="292608" y="6210536"/>
            <a:ext cx="1062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También se puede hacer con el operador </a:t>
            </a:r>
            <a:r>
              <a:rPr lang="es-ES" dirty="0">
                <a:solidFill>
                  <a:srgbClr val="0070C0"/>
                </a:solidFill>
              </a:rPr>
              <a:t>EN</a:t>
            </a:r>
            <a:r>
              <a:rPr lang="es-ES" dirty="0"/>
              <a:t> y poniendo las dos orgánicas separadas por </a:t>
            </a:r>
            <a:r>
              <a:rPr lang="es-ES" dirty="0">
                <a:solidFill>
                  <a:srgbClr val="0070C0"/>
                </a:solidFill>
              </a:rPr>
              <a:t>COMAS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94D2EA3-7B3F-DFF6-8F47-D9C25C4C2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864" y="5055393"/>
            <a:ext cx="3504346" cy="1093589"/>
          </a:xfrm>
          <a:prstGeom prst="rect">
            <a:avLst/>
          </a:prstGeom>
        </p:spPr>
      </p:pic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23886808-FC66-4BD9-1DAB-918495FA86AC}"/>
              </a:ext>
            </a:extLst>
          </p:cNvPr>
          <p:cNvSpPr/>
          <p:nvPr/>
        </p:nvSpPr>
        <p:spPr>
          <a:xfrm>
            <a:off x="100584" y="5998464"/>
            <a:ext cx="256032" cy="292608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5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E777D-6329-F80F-FE15-14612C79F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4F86657-E3D8-ADC4-8C33-FE52B4D3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2859041-76EE-0426-BF5C-76B5D257F796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FE0211-F738-211C-2BC0-3AE612865DDE}"/>
              </a:ext>
            </a:extLst>
          </p:cNvPr>
          <p:cNvSpPr txBox="1"/>
          <p:nvPr/>
        </p:nvSpPr>
        <p:spPr>
          <a:xfrm>
            <a:off x="292608" y="981310"/>
            <a:ext cx="562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Principales funciones: FILTRAR (Acciones – Filtrar)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C1BD31-5760-4DE9-7FF9-4B640730F071}"/>
              </a:ext>
            </a:extLst>
          </p:cNvPr>
          <p:cNvSpPr txBox="1"/>
          <p:nvPr/>
        </p:nvSpPr>
        <p:spPr>
          <a:xfrm>
            <a:off x="292608" y="1519904"/>
            <a:ext cx="92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/>
              <a:t>Filtro avanzado: </a:t>
            </a:r>
            <a:r>
              <a:rPr lang="es-ES" dirty="0"/>
              <a:t>incluir </a:t>
            </a:r>
            <a:r>
              <a:rPr lang="es-ES" dirty="0">
                <a:solidFill>
                  <a:srgbClr val="0070C0"/>
                </a:solidFill>
              </a:rPr>
              <a:t>varias orgánicas </a:t>
            </a:r>
            <a:r>
              <a:rPr lang="es-ES" dirty="0"/>
              <a:t>no lo ofrece las consultas de los módulos donde se usa %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9EFC1CB-9EC8-CD3B-1342-DB063324BAB3}"/>
              </a:ext>
            </a:extLst>
          </p:cNvPr>
          <p:cNvSpPr/>
          <p:nvPr/>
        </p:nvSpPr>
        <p:spPr>
          <a:xfrm>
            <a:off x="9540758" y="3959352"/>
            <a:ext cx="938266" cy="1463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3159493-86AC-6070-A090-E5390A2D3AF9}"/>
              </a:ext>
            </a:extLst>
          </p:cNvPr>
          <p:cNvSpPr/>
          <p:nvPr/>
        </p:nvSpPr>
        <p:spPr>
          <a:xfrm>
            <a:off x="9540758" y="4187952"/>
            <a:ext cx="1340602" cy="1463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F7FAEF-8959-A1EC-AA00-FB0B67D34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89" y="2258568"/>
            <a:ext cx="11729222" cy="20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407DC-78E6-44FF-D444-C5D66E8DD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67244C1-D6A7-DC69-4A9F-52633EDF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4548B8-7E0B-FA26-044A-C52A36A3B6A8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091286-1E4E-CA65-D7D7-8B07C047EAB9}"/>
              </a:ext>
            </a:extLst>
          </p:cNvPr>
          <p:cNvSpPr txBox="1"/>
          <p:nvPr/>
        </p:nvSpPr>
        <p:spPr>
          <a:xfrm>
            <a:off x="292608" y="981310"/>
            <a:ext cx="706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Principales funciones: </a:t>
            </a:r>
            <a:r>
              <a:rPr lang="es-ES" dirty="0">
                <a:solidFill>
                  <a:srgbClr val="0070C0"/>
                </a:solidFill>
              </a:rPr>
              <a:t>RESALTAR</a:t>
            </a:r>
            <a:r>
              <a:rPr lang="es-ES" dirty="0"/>
              <a:t> (Acciones – Formato-Resaltado)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1FFF37-B32C-98E3-1C62-4D9CE5C8CEAC}"/>
              </a:ext>
            </a:extLst>
          </p:cNvPr>
          <p:cNvSpPr txBox="1"/>
          <p:nvPr/>
        </p:nvSpPr>
        <p:spPr>
          <a:xfrm>
            <a:off x="292608" y="1519904"/>
            <a:ext cx="92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/>
              <a:t>Ejemplo: Resaltar las orgánicas que empiezan por </a:t>
            </a:r>
            <a:r>
              <a:rPr lang="es-ES" u="sng" dirty="0">
                <a:solidFill>
                  <a:srgbClr val="0070C0"/>
                </a:solidFill>
              </a:rPr>
              <a:t>18 de Financiación afectada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CEB206-E869-685F-455D-E0842C0EE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98" y="1995441"/>
            <a:ext cx="4350648" cy="275943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EDBA7E5-39A4-D8F5-04B6-DB5C2188AAD6}"/>
              </a:ext>
            </a:extLst>
          </p:cNvPr>
          <p:cNvSpPr/>
          <p:nvPr/>
        </p:nvSpPr>
        <p:spPr>
          <a:xfrm>
            <a:off x="8622792" y="5641848"/>
            <a:ext cx="1042416" cy="109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27B036A-7E5C-E173-31FD-FA5634C9D521}"/>
              </a:ext>
            </a:extLst>
          </p:cNvPr>
          <p:cNvSpPr/>
          <p:nvPr/>
        </p:nvSpPr>
        <p:spPr>
          <a:xfrm>
            <a:off x="8622792" y="5916168"/>
            <a:ext cx="1572768" cy="1097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F34C683-5F8B-3D0F-281B-07A2C8014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98" y="4875329"/>
            <a:ext cx="11069595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0EFFE-DF04-45F6-AC67-71CFB6C97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F4351DF8-DC1F-68B2-C472-68C8963A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7D84A6-D9C3-FB98-EDB6-27A7743B6953}"/>
              </a:ext>
            </a:extLst>
          </p:cNvPr>
          <p:cNvSpPr txBox="1"/>
          <p:nvPr/>
        </p:nvSpPr>
        <p:spPr>
          <a:xfrm>
            <a:off x="792736" y="1099390"/>
            <a:ext cx="629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Consulta: </a:t>
            </a:r>
            <a:r>
              <a:rPr lang="es-ES" sz="4000" dirty="0">
                <a:solidFill>
                  <a:schemeClr val="accent6">
                    <a:lumMod val="75000"/>
                  </a:schemeClr>
                </a:solidFill>
              </a:rPr>
              <a:t>Facturas imputadas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5F897A-B8FB-CAF4-B347-5DB97C0E6582}"/>
              </a:ext>
            </a:extLst>
          </p:cNvPr>
          <p:cNvSpPr txBox="1"/>
          <p:nvPr/>
        </p:nvSpPr>
        <p:spPr>
          <a:xfrm>
            <a:off x="896112" y="1912669"/>
            <a:ext cx="101315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Ficha</a:t>
            </a:r>
            <a:r>
              <a:rPr lang="es-ES" dirty="0"/>
              <a:t>:</a:t>
            </a:r>
          </a:p>
          <a:p>
            <a:r>
              <a:rPr lang="es-ES" dirty="0"/>
              <a:t>Nombre consulta: </a:t>
            </a:r>
            <a:r>
              <a:rPr lang="es-ES" sz="3200" b="1" dirty="0"/>
              <a:t>FRA + APP  AGRUPA ORG (IMPUTACION 2025) </a:t>
            </a:r>
          </a:p>
          <a:p>
            <a:pPr lvl="1" fontAlgn="base"/>
            <a:r>
              <a:rPr lang="es-ES" dirty="0"/>
              <a:t>Dos tablas: </a:t>
            </a:r>
          </a:p>
          <a:p>
            <a:pPr lvl="1" fontAlgn="base"/>
            <a:r>
              <a:rPr lang="es-ES" dirty="0"/>
              <a:t>	"Facturas",</a:t>
            </a:r>
          </a:p>
          <a:p>
            <a:pPr lvl="1" fontAlgn="base"/>
            <a:r>
              <a:rPr lang="es-ES" dirty="0"/>
              <a:t>	"Aplicaciones de facturas"</a:t>
            </a:r>
          </a:p>
          <a:p>
            <a:pPr lvl="1" fontAlgn="base"/>
            <a:r>
              <a:rPr lang="es-ES" dirty="0"/>
              <a:t>Filtros: </a:t>
            </a:r>
          </a:p>
          <a:p>
            <a:pPr lvl="1" fontAlgn="base"/>
            <a:r>
              <a:rPr lang="es-ES" dirty="0"/>
              <a:t>	En filtro previo que </a:t>
            </a:r>
            <a:r>
              <a:rPr lang="es-ES" dirty="0">
                <a:solidFill>
                  <a:srgbClr val="0070C0"/>
                </a:solidFill>
              </a:rPr>
              <a:t>ejercicio de aplicación sea 2025 </a:t>
            </a:r>
            <a:r>
              <a:rPr lang="es-ES" dirty="0"/>
              <a:t>(ya viene configurado). </a:t>
            </a:r>
            <a:r>
              <a:rPr lang="es-ES" dirty="0">
                <a:solidFill>
                  <a:srgbClr val="0070C0"/>
                </a:solidFill>
              </a:rPr>
              <a:t>No rechazada ni anuladas.</a:t>
            </a:r>
          </a:p>
          <a:p>
            <a:pPr lvl="1" fontAlgn="base"/>
            <a:r>
              <a:rPr lang="es-ES" dirty="0"/>
              <a:t>	En el resultado del informe</a:t>
            </a:r>
          </a:p>
          <a:p>
            <a:pPr lvl="1" fontAlgn="base"/>
            <a:endParaRPr lang="es-ES" dirty="0"/>
          </a:p>
          <a:p>
            <a:pPr lvl="1" fontAlgn="base"/>
            <a:r>
              <a:rPr lang="es-ES" dirty="0"/>
              <a:t>Para el ejemplo filtraremos por orgánica </a:t>
            </a:r>
            <a:r>
              <a:rPr lang="es-ES" dirty="0">
                <a:solidFill>
                  <a:srgbClr val="0070C0"/>
                </a:solidFill>
              </a:rPr>
              <a:t>18CEEACA01</a:t>
            </a:r>
            <a:r>
              <a:rPr lang="es-ES" dirty="0"/>
              <a:t> Y Fecha emisión </a:t>
            </a:r>
            <a:r>
              <a:rPr lang="es-ES" dirty="0">
                <a:solidFill>
                  <a:srgbClr val="0070C0"/>
                </a:solidFill>
              </a:rPr>
              <a:t>&gt;= 1/7/25</a:t>
            </a:r>
          </a:p>
          <a:p>
            <a:pPr lvl="1" fontAlgn="base"/>
            <a:r>
              <a:rPr lang="es-ES" dirty="0"/>
              <a:t>Veremos: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Descargar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División de control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Agrupar por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Informe Dinámico</a:t>
            </a:r>
          </a:p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B24690F-5DBF-9372-145A-1F4D9FDC8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81275"/>
              </p:ext>
            </p:extLst>
          </p:nvPr>
        </p:nvGraphicFramePr>
        <p:xfrm>
          <a:off x="9024364" y="1302451"/>
          <a:ext cx="2374900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380178216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3"/>
                        </a:rPr>
                        <a:t>FRA + APP AGRUPA ORG (IMPUTACION 2025) 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6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9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CF87B-C4CC-BF39-2624-34F4DC82F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B226E99B-2D4C-7D22-4C36-ACD3359E0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E563F7-D31C-1BAB-0D4E-50FED30FC535}"/>
              </a:ext>
            </a:extLst>
          </p:cNvPr>
          <p:cNvSpPr txBox="1"/>
          <p:nvPr/>
        </p:nvSpPr>
        <p:spPr>
          <a:xfrm>
            <a:off x="792736" y="1099390"/>
            <a:ext cx="505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Facturas imputadas </a:t>
            </a:r>
            <a:r>
              <a:rPr lang="es-ES" sz="1600" dirty="0"/>
              <a:t>Ejemplo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Orgánica y &gt;= Fecha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760A41-8FB6-8379-9014-3074D1095122}"/>
              </a:ext>
            </a:extLst>
          </p:cNvPr>
          <p:cNvSpPr txBox="1"/>
          <p:nvPr/>
        </p:nvSpPr>
        <p:spPr>
          <a:xfrm>
            <a:off x="356616" y="5886989"/>
            <a:ext cx="6218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Se puede </a:t>
            </a:r>
            <a:r>
              <a:rPr lang="es-ES" sz="1600" b="1" dirty="0">
                <a:solidFill>
                  <a:srgbClr val="0070C0"/>
                </a:solidFill>
              </a:rPr>
              <a:t>DESCARGAR</a:t>
            </a:r>
            <a:r>
              <a:rPr lang="es-ES" sz="1600" dirty="0"/>
              <a:t> en formato CSV, Excel, PDF (Acciones – Descargar)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4958EA-0864-1490-4774-2DC48BA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437944"/>
            <a:ext cx="12146070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DA025-9CF8-0C30-2E6E-7F184187B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FCA7583A-76A3-F332-BAAA-3E5221B3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A0426B-A5BD-32DC-C8B2-0D877C2DFA46}"/>
              </a:ext>
            </a:extLst>
          </p:cNvPr>
          <p:cNvSpPr txBox="1"/>
          <p:nvPr/>
        </p:nvSpPr>
        <p:spPr>
          <a:xfrm>
            <a:off x="792736" y="1099390"/>
            <a:ext cx="9771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Facturas imputadas  </a:t>
            </a:r>
            <a:r>
              <a:rPr lang="es-ES" sz="1600" dirty="0" err="1"/>
              <a:t>Funcion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: división control (</a:t>
            </a:r>
            <a:r>
              <a:rPr lang="es-ES" sz="1600" dirty="0"/>
              <a:t>acciones formato interrupción de control o botón izquierdo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B46AA7-9793-B909-1ADC-474B4423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50" y="1501839"/>
            <a:ext cx="6420514" cy="23202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FB9C34-E0DD-35D8-E8DA-65F461361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4" y="3885974"/>
            <a:ext cx="11581443" cy="2654834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ECB4502-2391-0C3D-6351-71476DDFAC80}"/>
              </a:ext>
            </a:extLst>
          </p:cNvPr>
          <p:cNvSpPr/>
          <p:nvPr/>
        </p:nvSpPr>
        <p:spPr>
          <a:xfrm>
            <a:off x="4425696" y="4745736"/>
            <a:ext cx="1380744" cy="10058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6B6C61-4A52-6920-B4C8-CBFDF2D81078}"/>
              </a:ext>
            </a:extLst>
          </p:cNvPr>
          <p:cNvSpPr/>
          <p:nvPr/>
        </p:nvSpPr>
        <p:spPr>
          <a:xfrm>
            <a:off x="4425696" y="5477256"/>
            <a:ext cx="1033272" cy="1005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C49BFB-C65C-3D63-1160-AB9276431B6D}"/>
              </a:ext>
            </a:extLst>
          </p:cNvPr>
          <p:cNvSpPr/>
          <p:nvPr/>
        </p:nvSpPr>
        <p:spPr>
          <a:xfrm>
            <a:off x="4608576" y="6227064"/>
            <a:ext cx="1115568" cy="3137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67C529E-06A7-7F1C-CCA7-881E451D77D4}"/>
              </a:ext>
            </a:extLst>
          </p:cNvPr>
          <p:cNvSpPr/>
          <p:nvPr/>
        </p:nvSpPr>
        <p:spPr>
          <a:xfrm>
            <a:off x="8869680" y="3429000"/>
            <a:ext cx="189884" cy="3930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6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3B6B5-BF56-01B3-BAE9-62B0023C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4EC0B6F-0500-12D1-50CA-FE8B76FE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07CCD5-000F-86CD-8048-FFC20E64A4EC}"/>
              </a:ext>
            </a:extLst>
          </p:cNvPr>
          <p:cNvSpPr txBox="1"/>
          <p:nvPr/>
        </p:nvSpPr>
        <p:spPr>
          <a:xfrm>
            <a:off x="792736" y="1099390"/>
            <a:ext cx="9292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Facturas imputadas  </a:t>
            </a:r>
            <a:r>
              <a:rPr lang="es-ES" sz="1600" dirty="0"/>
              <a:t>Función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AGRUPAR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/>
              <a:t>(acciones ‘agrupar por’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Ejemplo </a:t>
            </a:r>
            <a:r>
              <a:rPr lang="es-ES" sz="1600" dirty="0"/>
              <a:t>que agrupe por cada FECHA de emisión el numero total de JG, IMPORTE TOTAL e Importe IMPUTADO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3EADEE-6B1E-DA34-EB28-D269DC8C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0" y="1684165"/>
            <a:ext cx="6392167" cy="287695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0351AEE-A7C6-E87D-722C-3AB257D5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88" y="4789241"/>
            <a:ext cx="990738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FB05B-0BCA-8D56-F39D-C564778F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15E8CE3A-2E8C-FF6D-C3AF-1D8DF102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389DE5-71F6-1569-580F-0D57561B3C90}"/>
              </a:ext>
            </a:extLst>
          </p:cNvPr>
          <p:cNvSpPr txBox="1"/>
          <p:nvPr/>
        </p:nvSpPr>
        <p:spPr>
          <a:xfrm>
            <a:off x="792736" y="1099390"/>
            <a:ext cx="8819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Facturas imputadas  </a:t>
            </a:r>
            <a:r>
              <a:rPr lang="es-ES" sz="1600" dirty="0"/>
              <a:t>Función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: INFORME DINAMICO </a:t>
            </a:r>
            <a:r>
              <a:rPr lang="es-ES" sz="1600" dirty="0"/>
              <a:t>(acciones ‘AÑADIR COLUMNA PIVOTANTE’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8AFA6A-4B31-91E3-3CDF-EB41F2B35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6" y="1437944"/>
            <a:ext cx="4360345" cy="2457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85233E-25D9-474D-9865-4DD7A81C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4034036"/>
            <a:ext cx="11917680" cy="235789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7F324DF-51F1-53C8-6D25-317BBD5F7B74}"/>
              </a:ext>
            </a:extLst>
          </p:cNvPr>
          <p:cNvSpPr/>
          <p:nvPr/>
        </p:nvSpPr>
        <p:spPr>
          <a:xfrm>
            <a:off x="374904" y="4956048"/>
            <a:ext cx="1655064" cy="1152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00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FD6EB-E3B7-EA92-6FDD-74CB10A5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A9C3C04-32F5-2D32-E80E-D4CF5B1E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3415D7-7777-C089-770C-EA9DC4EA5F8B}"/>
              </a:ext>
            </a:extLst>
          </p:cNvPr>
          <p:cNvSpPr txBox="1"/>
          <p:nvPr/>
        </p:nvSpPr>
        <p:spPr>
          <a:xfrm>
            <a:off x="792736" y="1099390"/>
            <a:ext cx="738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Facturas imputadas  </a:t>
            </a:r>
            <a:r>
              <a:rPr lang="es-ES" sz="1600" dirty="0"/>
              <a:t>Función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GRÁFICO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DINAMICO </a:t>
            </a:r>
            <a:r>
              <a:rPr lang="es-ES" sz="1600" dirty="0"/>
              <a:t>(acciones ‘REPRESENTAR’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E8ED5F-EA3C-22EC-070F-259DAF1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1740690"/>
            <a:ext cx="4186944" cy="2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52C891-DF57-DD0B-31F7-0C2C75E08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21" y="1664208"/>
            <a:ext cx="7613204" cy="37558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D32998-4D80-96B3-A972-DD7BAC782AD6}"/>
              </a:ext>
            </a:extLst>
          </p:cNvPr>
          <p:cNvSpPr txBox="1"/>
          <p:nvPr/>
        </p:nvSpPr>
        <p:spPr>
          <a:xfrm>
            <a:off x="585216" y="5740322"/>
            <a:ext cx="579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 Botones: Informe | Informe Dinámico | Gráfico dinámico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A53C5E0-18F2-AB4F-17C6-B48F7355A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512" y="5696356"/>
            <a:ext cx="215295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40CB0-F446-950E-6EB3-F7CF3D59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D23DAA48-59B4-5EE4-5EB5-D5D41213B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9DB694-35F3-2F83-4424-10590B59E69B}"/>
              </a:ext>
            </a:extLst>
          </p:cNvPr>
          <p:cNvSpPr txBox="1"/>
          <p:nvPr/>
        </p:nvSpPr>
        <p:spPr>
          <a:xfrm>
            <a:off x="792736" y="1099390"/>
            <a:ext cx="9757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Consulta: </a:t>
            </a:r>
            <a:r>
              <a:rPr lang="es-ES" sz="3200" dirty="0">
                <a:solidFill>
                  <a:srgbClr val="0070C0"/>
                </a:solidFill>
              </a:rPr>
              <a:t>DC y USUARIOS: NO ASENTADOS/VALIDADOS</a:t>
            </a:r>
          </a:p>
          <a:p>
            <a:endParaRPr lang="es-E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5209E3-9E82-F1C8-EDF1-1FD92D66799D}"/>
              </a:ext>
            </a:extLst>
          </p:cNvPr>
          <p:cNvSpPr txBox="1"/>
          <p:nvPr/>
        </p:nvSpPr>
        <p:spPr>
          <a:xfrm>
            <a:off x="886968" y="2304288"/>
            <a:ext cx="9198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Ficha</a:t>
            </a:r>
            <a:r>
              <a:rPr lang="es-ES" dirty="0"/>
              <a:t>:</a:t>
            </a:r>
          </a:p>
          <a:p>
            <a:r>
              <a:rPr lang="es-ES" dirty="0"/>
              <a:t>Nombre consulta: </a:t>
            </a:r>
            <a:r>
              <a:rPr lang="es-ES" sz="3200" b="1" dirty="0"/>
              <a:t>DOCUMENTOS CONTABLES y USUARIOS</a:t>
            </a:r>
          </a:p>
          <a:p>
            <a:pPr lvl="1" fontAlgn="base"/>
            <a:r>
              <a:rPr lang="es-ES" dirty="0"/>
              <a:t>Dos tablas: </a:t>
            </a:r>
          </a:p>
          <a:p>
            <a:r>
              <a:rPr lang="es-ES" dirty="0"/>
              <a:t>	 "Documento Contable" DC,</a:t>
            </a:r>
            <a:endParaRPr lang="es-ES" sz="3200" dirty="0"/>
          </a:p>
          <a:p>
            <a:r>
              <a:rPr lang="es-ES" dirty="0"/>
              <a:t>	"Usuarios con grupos" </a:t>
            </a:r>
            <a:r>
              <a:rPr lang="es-ES" dirty="0" err="1"/>
              <a:t>usu</a:t>
            </a:r>
            <a:endParaRPr lang="es-ES" sz="3200" dirty="0"/>
          </a:p>
          <a:p>
            <a:pPr lvl="1" fontAlgn="base"/>
            <a:r>
              <a:rPr lang="es-ES" dirty="0"/>
              <a:t>Filtros: </a:t>
            </a:r>
          </a:p>
          <a:p>
            <a:pPr lvl="1" fontAlgn="base"/>
            <a:r>
              <a:rPr lang="es-ES" dirty="0"/>
              <a:t>	En filtro previo que Ejercicio sea 2026 (ya vendría configurado)</a:t>
            </a:r>
          </a:p>
          <a:p>
            <a:pPr lvl="1" fontAlgn="base"/>
            <a:r>
              <a:rPr lang="es-ES" dirty="0"/>
              <a:t>	En el resultado del informe dos </a:t>
            </a:r>
            <a:r>
              <a:rPr lang="es-ES" dirty="0" err="1"/>
              <a:t>subinformes</a:t>
            </a:r>
            <a:endParaRPr lang="es-ES" dirty="0"/>
          </a:p>
          <a:p>
            <a:pPr lvl="1" fontAlgn="base"/>
            <a:endParaRPr lang="es-ES" dirty="0"/>
          </a:p>
          <a:p>
            <a:pPr lvl="1" fontAlgn="base"/>
            <a:r>
              <a:rPr lang="es-ES" dirty="0"/>
              <a:t>Veremos: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Filtros</a:t>
            </a:r>
          </a:p>
          <a:p>
            <a:pPr marL="1200150" lvl="2" indent="-285750" fontAlgn="base">
              <a:buFont typeface="Wingdings" panose="05000000000000000000" pitchFamily="2" charset="2"/>
              <a:buChar char="q"/>
            </a:pPr>
            <a:r>
              <a:rPr lang="es-ES" dirty="0"/>
              <a:t>Combinar con datos usuarios</a:t>
            </a:r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32A4CD-8419-BE40-784C-F7395605F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09664"/>
              </p:ext>
            </p:extLst>
          </p:nvPr>
        </p:nvGraphicFramePr>
        <p:xfrm>
          <a:off x="9218422" y="1994725"/>
          <a:ext cx="23749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3739371761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3"/>
                        </a:rPr>
                        <a:t>DOCUMENTOS CONTABLES y USUARIOS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268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82308-F798-5284-1D34-8249DA57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3BE8DEC-A17B-69D7-7933-ABDE6B4C1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0FACDA5-2109-C132-BAC7-D3F01ECDB2EC}"/>
              </a:ext>
            </a:extLst>
          </p:cNvPr>
          <p:cNvSpPr txBox="1"/>
          <p:nvPr/>
        </p:nvSpPr>
        <p:spPr>
          <a:xfrm>
            <a:off x="792736" y="1099390"/>
            <a:ext cx="7181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Informes ya disponibles </a:t>
            </a:r>
            <a:r>
              <a:rPr lang="es-ES" sz="2000" dirty="0"/>
              <a:t>(ver última página)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91B755-F7E3-9C73-EDBB-29A729C438CB}"/>
              </a:ext>
            </a:extLst>
          </p:cNvPr>
          <p:cNvSpPr txBox="1"/>
          <p:nvPr/>
        </p:nvSpPr>
        <p:spPr>
          <a:xfrm>
            <a:off x="914400" y="2295144"/>
            <a:ext cx="10277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Catálogo inicial de informes : </a:t>
            </a:r>
            <a:r>
              <a:rPr lang="es-ES" dirty="0">
                <a:solidFill>
                  <a:srgbClr val="0070C0"/>
                </a:solidFill>
              </a:rPr>
              <a:t>UXXI , </a:t>
            </a:r>
            <a:r>
              <a:rPr lang="es-ES" dirty="0" err="1">
                <a:solidFill>
                  <a:srgbClr val="0070C0"/>
                </a:solidFill>
              </a:rPr>
              <a:t>etc</a:t>
            </a:r>
            <a:r>
              <a:rPr lang="es-ES" dirty="0"/>
              <a:t> (Hay muchos , 80)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Modelos reutilizables  : </a:t>
            </a:r>
            <a:r>
              <a:rPr lang="es-ES" dirty="0" err="1">
                <a:solidFill>
                  <a:srgbClr val="0070C0"/>
                </a:solidFill>
              </a:rPr>
              <a:t>subinformes</a:t>
            </a:r>
            <a:endParaRPr lang="es-ES" dirty="0">
              <a:solidFill>
                <a:srgbClr val="0070C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Fuentes de datos estructuradas  :  70 tablas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Posibilidad de adaptación funcional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Resultados homogéneos  : </a:t>
            </a:r>
            <a:r>
              <a:rPr lang="es-ES" dirty="0">
                <a:solidFill>
                  <a:srgbClr val="0070C0"/>
                </a:solidFill>
              </a:rPr>
              <a:t>filtros ya configurados. No tienes que exportar a Excel, borrar , ordenar, informe dinámico, </a:t>
            </a:r>
            <a:r>
              <a:rPr lang="es-ES" dirty="0" err="1">
                <a:solidFill>
                  <a:srgbClr val="0070C0"/>
                </a:solidFill>
              </a:rPr>
              <a:t>etc</a:t>
            </a:r>
            <a:endParaRPr lang="es-ES" dirty="0">
              <a:solidFill>
                <a:srgbClr val="0070C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FBDCE2-788C-3DCB-689D-1FFE4333A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7" y="4178808"/>
            <a:ext cx="7804701" cy="2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28BCF-C14B-6CBF-BF7D-28CD01C7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88A45A3-C596-2EDC-B0A4-AF911ABE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CA11F1-0CE3-95DC-54EF-0D30AF6D2B26}"/>
              </a:ext>
            </a:extLst>
          </p:cNvPr>
          <p:cNvSpPr txBox="1"/>
          <p:nvPr/>
        </p:nvSpPr>
        <p:spPr>
          <a:xfrm>
            <a:off x="792736" y="1099390"/>
            <a:ext cx="47184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Consulta: </a:t>
            </a:r>
            <a:r>
              <a:rPr lang="es-ES" dirty="0"/>
              <a:t>DOCUMENTOS CONTABLES y USUARIOS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86E78E-B7F9-12D9-CFD1-CEFCE512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6" y="2566007"/>
            <a:ext cx="3831481" cy="20974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F7C3B9-7609-85A9-A5D1-9D478BEDF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65" y="1492032"/>
            <a:ext cx="7344546" cy="23667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6EAECB-2DBB-509A-330E-2F12B3745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666" y="3810133"/>
            <a:ext cx="7344545" cy="29747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AC304B3-FC1D-D5AD-1776-B0F6FE84C575}"/>
              </a:ext>
            </a:extLst>
          </p:cNvPr>
          <p:cNvSpPr txBox="1"/>
          <p:nvPr/>
        </p:nvSpPr>
        <p:spPr>
          <a:xfrm>
            <a:off x="757166" y="1694199"/>
            <a:ext cx="2495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u="sng" dirty="0">
                <a:solidFill>
                  <a:srgbClr val="0070C0"/>
                </a:solidFill>
              </a:rPr>
              <a:t>NO ASENTADOS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6F08B6-ED71-400D-EC93-7863F5039AC1}"/>
              </a:ext>
            </a:extLst>
          </p:cNvPr>
          <p:cNvSpPr txBox="1"/>
          <p:nvPr/>
        </p:nvSpPr>
        <p:spPr>
          <a:xfrm>
            <a:off x="139100" y="5160561"/>
            <a:ext cx="2166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</a:rPr>
              <a:t>Asentados y</a:t>
            </a:r>
          </a:p>
          <a:p>
            <a:r>
              <a:rPr lang="es-ES" sz="2400" dirty="0">
                <a:solidFill>
                  <a:srgbClr val="0070C0"/>
                </a:solidFill>
              </a:rPr>
              <a:t> </a:t>
            </a:r>
            <a:r>
              <a:rPr lang="es-ES" sz="2400" u="sng" dirty="0">
                <a:solidFill>
                  <a:srgbClr val="0070C0"/>
                </a:solidFill>
              </a:rPr>
              <a:t>NO VALIDADOS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91F9A8AC-0374-0335-853C-CD9705E75F7A}"/>
              </a:ext>
            </a:extLst>
          </p:cNvPr>
          <p:cNvSpPr/>
          <p:nvPr/>
        </p:nvSpPr>
        <p:spPr>
          <a:xfrm>
            <a:off x="3538728" y="1965960"/>
            <a:ext cx="512064" cy="249344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5A9F001C-FEBF-14C8-7FFC-080B8B476389}"/>
              </a:ext>
            </a:extLst>
          </p:cNvPr>
          <p:cNvSpPr/>
          <p:nvPr/>
        </p:nvSpPr>
        <p:spPr>
          <a:xfrm>
            <a:off x="3447288" y="5334066"/>
            <a:ext cx="603504" cy="298638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D5A31B-457D-EBCF-19C9-7279029CE77C}"/>
              </a:ext>
            </a:extLst>
          </p:cNvPr>
          <p:cNvSpPr/>
          <p:nvPr/>
        </p:nvSpPr>
        <p:spPr>
          <a:xfrm>
            <a:off x="5746750" y="2730500"/>
            <a:ext cx="704850" cy="7747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19C9F3-F390-FBB5-61FC-6B1EF9BB96C9}"/>
              </a:ext>
            </a:extLst>
          </p:cNvPr>
          <p:cNvSpPr/>
          <p:nvPr/>
        </p:nvSpPr>
        <p:spPr>
          <a:xfrm>
            <a:off x="8286750" y="4845050"/>
            <a:ext cx="546100" cy="7048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AACE7F-8EC7-6014-0C78-9E65C519CE5F}"/>
              </a:ext>
            </a:extLst>
          </p:cNvPr>
          <p:cNvSpPr/>
          <p:nvPr/>
        </p:nvSpPr>
        <p:spPr>
          <a:xfrm>
            <a:off x="7740650" y="4845050"/>
            <a:ext cx="546100" cy="7048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16BE85-317D-5533-FFB5-614BFAA14F48}"/>
              </a:ext>
            </a:extLst>
          </p:cNvPr>
          <p:cNvSpPr/>
          <p:nvPr/>
        </p:nvSpPr>
        <p:spPr>
          <a:xfrm>
            <a:off x="5822950" y="4857816"/>
            <a:ext cx="546100" cy="7048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CBAF996-AE93-F1CE-88D3-4A23197B0257}"/>
              </a:ext>
            </a:extLst>
          </p:cNvPr>
          <p:cNvSpPr/>
          <p:nvPr/>
        </p:nvSpPr>
        <p:spPr>
          <a:xfrm rot="5400000">
            <a:off x="5882934" y="5704196"/>
            <a:ext cx="412689" cy="5326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254207-C043-E5BA-9722-8205F4433E21}"/>
              </a:ext>
            </a:extLst>
          </p:cNvPr>
          <p:cNvSpPr/>
          <p:nvPr/>
        </p:nvSpPr>
        <p:spPr>
          <a:xfrm>
            <a:off x="11082528" y="2730500"/>
            <a:ext cx="338328" cy="3173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F11E26-25FC-A02E-918F-D03A45D8788E}"/>
              </a:ext>
            </a:extLst>
          </p:cNvPr>
          <p:cNvSpPr/>
          <p:nvPr/>
        </p:nvSpPr>
        <p:spPr>
          <a:xfrm>
            <a:off x="11082528" y="4845050"/>
            <a:ext cx="338328" cy="1475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704639D-BCE4-14C2-17B9-1E685A6EA25C}"/>
              </a:ext>
            </a:extLst>
          </p:cNvPr>
          <p:cNvSpPr/>
          <p:nvPr/>
        </p:nvSpPr>
        <p:spPr>
          <a:xfrm>
            <a:off x="11065764" y="5764180"/>
            <a:ext cx="338328" cy="3173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8195E10-1DB7-2F70-2102-6D6F8048D848}"/>
              </a:ext>
            </a:extLst>
          </p:cNvPr>
          <p:cNvSpPr/>
          <p:nvPr/>
        </p:nvSpPr>
        <p:spPr>
          <a:xfrm>
            <a:off x="11082528" y="6269880"/>
            <a:ext cx="338328" cy="3173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6502398-E58A-B9A4-9396-B6397DE0A68B}"/>
              </a:ext>
            </a:extLst>
          </p:cNvPr>
          <p:cNvSpPr/>
          <p:nvPr/>
        </p:nvSpPr>
        <p:spPr>
          <a:xfrm>
            <a:off x="11065764" y="3574977"/>
            <a:ext cx="338328" cy="3173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719CF2-BE92-6D53-B329-96FFABCC72B3}"/>
              </a:ext>
            </a:extLst>
          </p:cNvPr>
          <p:cNvSpPr/>
          <p:nvPr/>
        </p:nvSpPr>
        <p:spPr>
          <a:xfrm rot="5400000">
            <a:off x="5882933" y="6215473"/>
            <a:ext cx="412689" cy="5326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87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FFC00-70E3-76DC-23CD-D750A54B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5725B6A-C0E8-28CC-F846-7347B259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848EF1-4AB9-F971-B345-7AE98F6CF397}"/>
              </a:ext>
            </a:extLst>
          </p:cNvPr>
          <p:cNvSpPr txBox="1"/>
          <p:nvPr/>
        </p:nvSpPr>
        <p:spPr>
          <a:xfrm>
            <a:off x="811589" y="2136338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s-ES" dirty="0"/>
          </a:p>
          <a:p>
            <a:pPr lvl="1"/>
            <a:endParaRPr lang="es-ES" sz="2000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5A6B84-2BBA-DD81-0EEF-599138170F99}"/>
              </a:ext>
            </a:extLst>
          </p:cNvPr>
          <p:cNvSpPr txBox="1"/>
          <p:nvPr/>
        </p:nvSpPr>
        <p:spPr>
          <a:xfrm>
            <a:off x="562214" y="997565"/>
            <a:ext cx="94998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2400" dirty="0"/>
              <a:t>Selección de informes más interesantes:</a:t>
            </a:r>
          </a:p>
          <a:p>
            <a:pPr lvl="0"/>
            <a:endParaRPr lang="es-ES" sz="2400" dirty="0"/>
          </a:p>
          <a:p>
            <a:pPr lvl="0"/>
            <a:endParaRPr lang="es-ES" sz="2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7190537-686A-0A25-5465-FBF7425C3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2266"/>
              </p:ext>
            </p:extLst>
          </p:nvPr>
        </p:nvGraphicFramePr>
        <p:xfrm>
          <a:off x="732473" y="1566950"/>
          <a:ext cx="8228647" cy="5200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705">
                  <a:extLst>
                    <a:ext uri="{9D8B030D-6E8A-4147-A177-3AD203B41FA5}">
                      <a16:colId xmlns:a16="http://schemas.microsoft.com/office/drawing/2014/main" val="552144418"/>
                    </a:ext>
                  </a:extLst>
                </a:gridCol>
                <a:gridCol w="3482316">
                  <a:extLst>
                    <a:ext uri="{9D8B030D-6E8A-4147-A177-3AD203B41FA5}">
                      <a16:colId xmlns:a16="http://schemas.microsoft.com/office/drawing/2014/main" val="4234563817"/>
                    </a:ext>
                  </a:extLst>
                </a:gridCol>
                <a:gridCol w="661305">
                  <a:extLst>
                    <a:ext uri="{9D8B030D-6E8A-4147-A177-3AD203B41FA5}">
                      <a16:colId xmlns:a16="http://schemas.microsoft.com/office/drawing/2014/main" val="3866055586"/>
                    </a:ext>
                  </a:extLst>
                </a:gridCol>
                <a:gridCol w="1060321">
                  <a:extLst>
                    <a:ext uri="{9D8B030D-6E8A-4147-A177-3AD203B41FA5}">
                      <a16:colId xmlns:a16="http://schemas.microsoft.com/office/drawing/2014/main" val="1064866736"/>
                    </a:ext>
                  </a:extLst>
                </a:gridCol>
              </a:tblGrid>
              <a:tr h="2847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NOMBRE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DETALLE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600" u="none" strike="noStrike">
                          <a:effectLst/>
                        </a:rPr>
                        <a:t>PUBLICADO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CATEGORIA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3342921334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3"/>
                        </a:rPr>
                        <a:t>Cuadre de Inventario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Formacion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998078679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4"/>
                        </a:rPr>
                        <a:t>CUENTA JUSTIFICATIVA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2849146034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5"/>
                        </a:rPr>
                        <a:t>D- 10 Transf. 20%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Transf. 20% (réplica del Discoverer)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3602529772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6"/>
                        </a:rPr>
                        <a:t>DC VALIDADOS NO FIRMADOS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DC VALIDADOS NO FIRMADOS EC-98942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3779856531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7"/>
                        </a:rPr>
                        <a:t>DOCUMENTOS CONTABLES 1SXX 2SXX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P.E. DATOS DE SEMESTRES PARA INDICADORES DE ACTIVIDAD-CALIDAD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2704439365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8"/>
                        </a:rPr>
                        <a:t>FACTURAS- IMPUTACION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2 EJERCICIOS EN EL SQL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2116967361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 dirty="0">
                          <a:effectLst/>
                          <a:hlinkClick r:id="rId9"/>
                        </a:rPr>
                        <a:t>FACTURAS SIN GESTOR DOCUMENTAL RDOC</a:t>
                      </a:r>
                      <a:endParaRPr lang="es-ES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2025-Facturas no anuladas ni rechazadas SIN Nº EXPTE DOCUMENTAL (no viene el USUARIO ni grupo)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4046878155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 dirty="0">
                          <a:effectLst/>
                          <a:hlinkClick r:id="rId10"/>
                        </a:rPr>
                        <a:t>FRA + APP AGRUPA ORG (IMPUTACION 2025) </a:t>
                      </a:r>
                      <a:endParaRPr lang="es-ES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u="none" strike="noStrike">
                          <a:effectLst/>
                        </a:rPr>
                        <a:t>facturas 2024-2026 y aplicaciones imputadas en 2025 (abonos es otra lista)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 dirty="0">
                          <a:effectLst/>
                        </a:rPr>
                        <a:t>ALFONSO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4095576174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1"/>
                        </a:rPr>
                        <a:t>HISTORICO TERCEROS-vigencia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HISTORICO TERCEROS- control de fechas futuras de vigencia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2938328588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2"/>
                        </a:rPr>
                        <a:t>HISTORICO TERCEROS-vigencia + FACTURAS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466566301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3"/>
                        </a:rPr>
                        <a:t>INFORME DE CIERRE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Informe de Cierre del Ejercicio según la configuración de las Instrucciones de la Gerencia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ADMINISTRACIONES CAMPUS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1710048803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4"/>
                        </a:rPr>
                        <a:t>JAAL ESTIMACION DE GASTOS 2001PNI(3 LISTAS) v3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JAAL ESTIMACION DE GASTOS 2001PNI(3 LISTAS) v3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3657760628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5"/>
                        </a:rPr>
                        <a:t>JG 2023 FECHA RECHAZO 2024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793519332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6"/>
                        </a:rPr>
                        <a:t>ORGANICA RESPONSABLE email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ORGANICA RESPONSABLE email (producción)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1747121147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7"/>
                        </a:rPr>
                        <a:t>PERMISOS POR PERFIL + USUARIO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perfil + usuario EC-perfil + usuario EC-93998 VERSION 25.4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Subinforme Dos usuarios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1693831264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8"/>
                        </a:rPr>
                        <a:t>USUARIOS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</a:rPr>
                        <a:t> </a:t>
                      </a:r>
                      <a:endParaRPr lang="es-ES" sz="1000" b="0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>
                          <a:effectLst/>
                        </a:rPr>
                        <a:t>ALFONSO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1720386584"/>
                  </a:ext>
                </a:extLst>
              </a:tr>
              <a:tr h="2847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u="sng" strike="noStrike">
                          <a:effectLst/>
                          <a:hlinkClick r:id="rId19"/>
                        </a:rPr>
                        <a:t>DOCUMENTOS CONTABLES y USUARIOS</a:t>
                      </a:r>
                      <a:endParaRPr lang="es-ES" sz="10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364" marR="8374" marT="837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800" u="none" strike="noStrike" dirty="0">
                          <a:effectLst/>
                        </a:rPr>
                        <a:t>DC con usuarios: </a:t>
                      </a:r>
                      <a:r>
                        <a:rPr lang="es-ES" sz="800" u="none" strike="noStrike" dirty="0" err="1">
                          <a:effectLst/>
                        </a:rPr>
                        <a:t>info</a:t>
                      </a:r>
                      <a:r>
                        <a:rPr lang="es-ES" sz="800" u="none" strike="noStrike" dirty="0">
                          <a:effectLst/>
                        </a:rPr>
                        <a:t> sobre asentado, validados, firmado |filtro previo 2026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700" u="none" strike="noStrike" dirty="0">
                          <a:effectLst/>
                        </a:rPr>
                        <a:t>ALFONSO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374" marR="8374" marT="8374" marB="0" anchor="ctr"/>
                </a:tc>
                <a:extLst>
                  <a:ext uri="{0D108BD9-81ED-4DB2-BD59-A6C34878D82A}">
                    <a16:rowId xmlns:a16="http://schemas.microsoft.com/office/drawing/2014/main" val="421489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37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3BB0D-D61B-F036-8D4D-A68F6EC0F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449C51BD-D614-7DC4-498A-B0781A2B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B6F515-5740-6676-9998-2B7EC31F33B4}"/>
              </a:ext>
            </a:extLst>
          </p:cNvPr>
          <p:cNvSpPr txBox="1"/>
          <p:nvPr/>
        </p:nvSpPr>
        <p:spPr>
          <a:xfrm>
            <a:off x="3663952" y="1011167"/>
            <a:ext cx="4558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Demos- Casos Reales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83D339-2D71-928E-6695-AA28A85F6069}"/>
              </a:ext>
            </a:extLst>
          </p:cNvPr>
          <p:cNvSpPr txBox="1"/>
          <p:nvPr/>
        </p:nvSpPr>
        <p:spPr>
          <a:xfrm>
            <a:off x="923544" y="1933575"/>
            <a:ext cx="93634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Responsable de Orgánica </a:t>
            </a:r>
            <a:r>
              <a:rPr lang="es-ES" sz="1400" dirty="0"/>
              <a:t>(</a:t>
            </a:r>
            <a:r>
              <a:rPr lang="es-ES" sz="1400" b="1" dirty="0"/>
              <a:t>ORGANICA RESPONSABLE </a:t>
            </a:r>
            <a:r>
              <a:rPr lang="es-ES" sz="1400" b="1" u="sng" dirty="0"/>
              <a:t>email</a:t>
            </a:r>
            <a:r>
              <a:rPr lang="es-ES" sz="1400" b="1" dirty="0"/>
              <a:t> (producción)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Buscar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Guardar Informe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Columnas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Filtrar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Resaltar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Facturas imputadas </a:t>
            </a:r>
            <a:r>
              <a:rPr lang="es-ES" sz="1400" dirty="0"/>
              <a:t>(</a:t>
            </a:r>
            <a:r>
              <a:rPr lang="es-ES" sz="1400" b="1" dirty="0"/>
              <a:t>FRA + APP  AGRUPA ORG (IMPUTACION 2025) 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Descargar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División de control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Agrupar por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Informe Dinámico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</a:rPr>
              <a:t>DC y USUARIOS: NO ASENTADOS/VALIDADOS </a:t>
            </a:r>
            <a:r>
              <a:rPr lang="es-ES" sz="1400" dirty="0"/>
              <a:t>(DOCUMENTOS CONTABLES y USUARIOS)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Filtros</a:t>
            </a:r>
          </a:p>
          <a:p>
            <a:pPr marL="742950" lvl="1" indent="-285750" fontAlgn="base">
              <a:buFont typeface="Wingdings" panose="05000000000000000000" pitchFamily="2" charset="2"/>
              <a:buChar char="q"/>
            </a:pPr>
            <a:r>
              <a:rPr lang="es-ES" sz="1600" dirty="0"/>
              <a:t>Combinar con datos usuarios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s-ES" dirty="0">
              <a:solidFill>
                <a:srgbClr val="0070C0"/>
              </a:solidFill>
            </a:endParaRPr>
          </a:p>
          <a:p>
            <a:pPr fontAlgn="base"/>
            <a:endParaRPr lang="es-ES" dirty="0">
              <a:solidFill>
                <a:srgbClr val="0070C0"/>
              </a:solidFill>
            </a:endParaRPr>
          </a:p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3FA9AA7-5953-718C-EFBA-7AAAB2871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69280"/>
              </p:ext>
            </p:extLst>
          </p:nvPr>
        </p:nvGraphicFramePr>
        <p:xfrm>
          <a:off x="9099550" y="1933575"/>
          <a:ext cx="2374900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424024815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3"/>
                        </a:rPr>
                        <a:t>ORGANICA RESPONSABLE email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892833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888C07B-3BE8-3A0D-B8F0-46D03930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93738"/>
              </p:ext>
            </p:extLst>
          </p:nvPr>
        </p:nvGraphicFramePr>
        <p:xfrm>
          <a:off x="9099550" y="3429000"/>
          <a:ext cx="2374900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380178216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4"/>
                        </a:rPr>
                        <a:t>FRA + APP AGRUPA ORG (IMPUTACION 2025) 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60426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EB3808C-F3A4-4711-728F-4D48D840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91351"/>
              </p:ext>
            </p:extLst>
          </p:nvPr>
        </p:nvGraphicFramePr>
        <p:xfrm>
          <a:off x="9099550" y="5427472"/>
          <a:ext cx="23749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3739371761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5"/>
                        </a:rPr>
                        <a:t>DOCUMENTOS CONTABLES y USUARIOS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268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E908E-C64D-93F4-8660-750B3436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6741F874-1138-69B8-B9CC-5AD65693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5CB1FB-6725-F706-FEF4-54127A295B7E}"/>
              </a:ext>
            </a:extLst>
          </p:cNvPr>
          <p:cNvSpPr txBox="1"/>
          <p:nvPr/>
        </p:nvSpPr>
        <p:spPr>
          <a:xfrm>
            <a:off x="792736" y="1099390"/>
            <a:ext cx="7459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Consulta: </a:t>
            </a:r>
            <a:r>
              <a:rPr lang="es-ES" sz="4000" dirty="0">
                <a:solidFill>
                  <a:schemeClr val="accent6">
                    <a:lumMod val="75000"/>
                  </a:schemeClr>
                </a:solidFill>
              </a:rPr>
              <a:t>Responsable de Orgánica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37BDE4-094F-2CC9-EB3F-DE4F0B84BDD9}"/>
              </a:ext>
            </a:extLst>
          </p:cNvPr>
          <p:cNvSpPr txBox="1"/>
          <p:nvPr/>
        </p:nvSpPr>
        <p:spPr>
          <a:xfrm>
            <a:off x="859536" y="2002536"/>
            <a:ext cx="9518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s-ES" dirty="0"/>
              <a:t>Nombre consulta: </a:t>
            </a:r>
            <a:r>
              <a:rPr lang="es-ES" sz="2400" b="1" dirty="0"/>
              <a:t>ORGANICA RESPONSABLE </a:t>
            </a:r>
            <a:r>
              <a:rPr lang="es-ES" sz="2400" b="1" u="sng" dirty="0"/>
              <a:t>email</a:t>
            </a:r>
            <a:r>
              <a:rPr lang="es-ES" sz="2400" b="1" dirty="0"/>
              <a:t> (producción)</a:t>
            </a:r>
          </a:p>
          <a:p>
            <a:pPr lvl="1" fontAlgn="base"/>
            <a:r>
              <a:rPr lang="es-ES" sz="2400" dirty="0"/>
              <a:t>Consulta para saber nombre y el email del responsable</a:t>
            </a:r>
            <a:endParaRPr lang="es-ES" sz="2400" b="1" dirty="0"/>
          </a:p>
          <a:p>
            <a:pPr lvl="1" fontAlgn="base"/>
            <a:r>
              <a:rPr lang="es-ES" dirty="0"/>
              <a:t>Dos tablas: </a:t>
            </a:r>
          </a:p>
          <a:p>
            <a:pPr lvl="1" fontAlgn="base"/>
            <a:r>
              <a:rPr lang="es-ES" dirty="0"/>
              <a:t>	Orgánicas</a:t>
            </a:r>
          </a:p>
          <a:p>
            <a:pPr lvl="1" fontAlgn="base"/>
            <a:r>
              <a:rPr lang="es-ES" dirty="0"/>
              <a:t>	Contacto tercero</a:t>
            </a:r>
          </a:p>
          <a:p>
            <a:pPr lvl="1" fontAlgn="base"/>
            <a:r>
              <a:rPr lang="es-ES" dirty="0"/>
              <a:t>Filtros: </a:t>
            </a:r>
          </a:p>
          <a:p>
            <a:pPr lvl="1" fontAlgn="base"/>
            <a:r>
              <a:rPr lang="es-ES" dirty="0"/>
              <a:t>	Filtro previo que ya viene configurado</a:t>
            </a:r>
          </a:p>
          <a:p>
            <a:pPr lvl="1" fontAlgn="base"/>
            <a:r>
              <a:rPr lang="es-ES" dirty="0"/>
              <a:t>	En el resultado del informe</a:t>
            </a:r>
          </a:p>
          <a:p>
            <a:pPr lvl="1" fontAlgn="base"/>
            <a:endParaRPr lang="es-ES" dirty="0"/>
          </a:p>
          <a:p>
            <a:pPr lvl="1" fontAlgn="base"/>
            <a:r>
              <a:rPr lang="es-ES" u="sng" dirty="0">
                <a:solidFill>
                  <a:srgbClr val="0070C0"/>
                </a:solidFill>
              </a:rPr>
              <a:t>FORMAS DE ACCEDER </a:t>
            </a:r>
            <a:r>
              <a:rPr lang="es-ES" dirty="0"/>
              <a:t>A LA CONSULTA:</a:t>
            </a:r>
          </a:p>
          <a:p>
            <a:pPr marL="742950" lvl="1" indent="-285750" fontAlgn="base">
              <a:buFontTx/>
              <a:buChar char="-"/>
            </a:pPr>
            <a:r>
              <a:rPr lang="es-ES" dirty="0"/>
              <a:t>Búsqueda</a:t>
            </a:r>
          </a:p>
          <a:p>
            <a:pPr marL="742950" lvl="1" indent="-285750" fontAlgn="base">
              <a:buFontTx/>
              <a:buChar char="-"/>
            </a:pPr>
            <a:r>
              <a:rPr lang="es-ES" dirty="0"/>
              <a:t>Favoritos</a:t>
            </a:r>
          </a:p>
          <a:p>
            <a:pPr marL="742950" lvl="1" indent="-285750" fontAlgn="base">
              <a:buFontTx/>
              <a:buChar char="-"/>
            </a:pPr>
            <a:r>
              <a:rPr lang="es-ES" dirty="0"/>
              <a:t>Métricas (últimas consultas)</a:t>
            </a:r>
          </a:p>
          <a:p>
            <a:pPr marL="742950" lvl="1" indent="-285750" fontAlgn="base">
              <a:buFontTx/>
              <a:buChar char="-"/>
            </a:pPr>
            <a:r>
              <a:rPr lang="es-ES" dirty="0"/>
              <a:t>Tener guardado el enlace</a:t>
            </a:r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156BFE-5AA0-5585-A49C-D4D746E56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4388"/>
              </p:ext>
            </p:extLst>
          </p:nvPr>
        </p:nvGraphicFramePr>
        <p:xfrm>
          <a:off x="9190990" y="1400081"/>
          <a:ext cx="2374900" cy="5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424024815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100" u="sng" strike="noStrike" dirty="0">
                          <a:effectLst/>
                          <a:hlinkClick r:id="rId3"/>
                        </a:rPr>
                        <a:t>ORGANICA RESPONSABLE email</a:t>
                      </a:r>
                      <a:endParaRPr lang="es-ES" sz="11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892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27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D0912-CCB9-D122-FEC0-B1D57339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D3C44B60-D0D4-D963-9AF7-1A04E5F1E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C391C5-F4A2-4CD3-287A-0BC635B21822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7BE358-CFD8-73C1-830E-B1015BF79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6" y="883293"/>
            <a:ext cx="9392961" cy="30674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AF683D-3011-C45C-0A79-5F632F92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659" y="883293"/>
            <a:ext cx="707806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1B82B-8333-DC1D-59BB-3B4D49D5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52A92798-2462-C739-A6D7-A4B1A6615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131F2B-1598-A1DC-C979-81E29BAF642E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BD1186-B001-B032-2FA0-1381851FC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416" y="0"/>
            <a:ext cx="12193400" cy="65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6D7D3-C3BC-9BAE-2FC3-1C3032B1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DD8E9CA-E7FE-C6F9-E7A9-1EBEECA96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A01565F-BD66-08DB-E361-3C87A537F414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903500-FEBB-4042-2FFE-9F177A55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414" y="1047943"/>
            <a:ext cx="7830643" cy="54204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AA144F-F8E4-407F-B5CF-7FFD48629ACB}"/>
              </a:ext>
            </a:extLst>
          </p:cNvPr>
          <p:cNvSpPr txBox="1"/>
          <p:nvPr/>
        </p:nvSpPr>
        <p:spPr>
          <a:xfrm>
            <a:off x="462778" y="1161288"/>
            <a:ext cx="292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FAVORITOS</a:t>
            </a:r>
          </a:p>
        </p:txBody>
      </p:sp>
    </p:spTree>
    <p:extLst>
      <p:ext uri="{BB962C8B-B14F-4D97-AF65-F5344CB8AC3E}">
        <p14:creationId xmlns:p14="http://schemas.microsoft.com/office/powerpoint/2010/main" val="403578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8F766-81FB-616D-A4DA-9AB0BC944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F7C76E25-9F34-8F68-975D-C8BD78ED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321C41-3BD5-4859-8490-0778EAD37D3D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272FD4-B233-20BF-A7C3-02E6139C1271}"/>
              </a:ext>
            </a:extLst>
          </p:cNvPr>
          <p:cNvSpPr txBox="1"/>
          <p:nvPr/>
        </p:nvSpPr>
        <p:spPr>
          <a:xfrm>
            <a:off x="338328" y="4398264"/>
            <a:ext cx="5623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primer informe se llama </a:t>
            </a:r>
            <a:r>
              <a:rPr lang="es-ES" b="1" dirty="0"/>
              <a:t>INFORME PRINCIPAL</a:t>
            </a:r>
          </a:p>
          <a:p>
            <a:r>
              <a:rPr lang="es-ES" dirty="0"/>
              <a:t>Resto de Informe :</a:t>
            </a:r>
          </a:p>
          <a:p>
            <a:r>
              <a:rPr lang="es-ES" dirty="0"/>
              <a:t>ACCIONES- Informe- </a:t>
            </a:r>
            <a:r>
              <a:rPr lang="es-ES" b="1" dirty="0"/>
              <a:t>Guardar informe </a:t>
            </a:r>
            <a:r>
              <a:rPr lang="es-ES" dirty="0"/>
              <a:t>(PERSONALIZAR)</a:t>
            </a:r>
          </a:p>
          <a:p>
            <a:endParaRPr lang="es-ES" dirty="0"/>
          </a:p>
          <a:p>
            <a:r>
              <a:rPr lang="es-ES" dirty="0">
                <a:solidFill>
                  <a:srgbClr val="0070C0"/>
                </a:solidFill>
              </a:rPr>
              <a:t>Importante</a:t>
            </a:r>
            <a:r>
              <a:rPr lang="es-ES" dirty="0"/>
              <a:t>: GUARDAR PRIMERO y luego modificar</a:t>
            </a:r>
          </a:p>
          <a:p>
            <a:r>
              <a:rPr lang="es-ES" dirty="0"/>
              <a:t>Se recomienda sea PRIVADO. </a:t>
            </a:r>
          </a:p>
          <a:p>
            <a:r>
              <a:rPr lang="es-ES" dirty="0"/>
              <a:t>Finalmente, dar al botón </a:t>
            </a:r>
            <a:r>
              <a:rPr lang="es-ES" b="1" dirty="0"/>
              <a:t>Informe-Guardar Informe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41F68F-FE20-3477-8D3B-51DEBBABC7D6}"/>
              </a:ext>
            </a:extLst>
          </p:cNvPr>
          <p:cNvSpPr/>
          <p:nvPr/>
        </p:nvSpPr>
        <p:spPr>
          <a:xfrm>
            <a:off x="8456623" y="4919472"/>
            <a:ext cx="687377" cy="164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40CC0E-F96E-41AF-52DB-811AC06BF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45" y="3396581"/>
            <a:ext cx="3629532" cy="321037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7D09D13-83CB-FD6F-64F6-C56275F661E6}"/>
              </a:ext>
            </a:extLst>
          </p:cNvPr>
          <p:cNvSpPr/>
          <p:nvPr/>
        </p:nvSpPr>
        <p:spPr>
          <a:xfrm>
            <a:off x="8456623" y="3300984"/>
            <a:ext cx="833681" cy="128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FD486B2-F1B1-8370-5DF2-F8466E09E200}"/>
              </a:ext>
            </a:extLst>
          </p:cNvPr>
          <p:cNvSpPr/>
          <p:nvPr/>
        </p:nvSpPr>
        <p:spPr>
          <a:xfrm>
            <a:off x="10835640" y="3300984"/>
            <a:ext cx="960120" cy="128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698D3D2-5D6C-86BA-066F-8A5658079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" y="570908"/>
            <a:ext cx="12043537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BF7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33085-FB00-DFA5-053C-87D67033F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17DA736C-1905-4611-3467-82D351A38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" y="141324"/>
            <a:ext cx="1783080" cy="65532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A9B085-4D74-DFA5-5EF6-A7B0235EE620}"/>
              </a:ext>
            </a:extLst>
          </p:cNvPr>
          <p:cNvSpPr txBox="1"/>
          <p:nvPr/>
        </p:nvSpPr>
        <p:spPr>
          <a:xfrm>
            <a:off x="996696" y="2258568"/>
            <a:ext cx="74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DEB887-E512-F2E9-221F-8871A2BEC3D8}"/>
              </a:ext>
            </a:extLst>
          </p:cNvPr>
          <p:cNvSpPr txBox="1"/>
          <p:nvPr/>
        </p:nvSpPr>
        <p:spPr>
          <a:xfrm>
            <a:off x="310896" y="1188720"/>
            <a:ext cx="562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Principales funciones: </a:t>
            </a:r>
            <a:r>
              <a:rPr lang="es-ES" dirty="0">
                <a:solidFill>
                  <a:srgbClr val="0070C0"/>
                </a:solidFill>
              </a:rPr>
              <a:t>COLUMNAS</a:t>
            </a:r>
            <a:r>
              <a:rPr lang="es-ES" dirty="0"/>
              <a:t>: </a:t>
            </a:r>
            <a:r>
              <a:rPr lang="es-ES" u="sng" dirty="0"/>
              <a:t>No Mostrar</a:t>
            </a:r>
            <a:r>
              <a:rPr lang="es-ES" dirty="0"/>
              <a:t>/</a:t>
            </a:r>
            <a:r>
              <a:rPr lang="es-ES" u="sng" dirty="0"/>
              <a:t>Mostrar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BE6274-751C-4EA2-913D-493AE95E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22" y="1650385"/>
            <a:ext cx="3095625" cy="4152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8ECB87-488B-FF1F-A0C4-6C55D6468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694" y="1791061"/>
            <a:ext cx="4172532" cy="30198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C912B-C1AA-1F80-69A6-E98B2A93ACAA}"/>
              </a:ext>
            </a:extLst>
          </p:cNvPr>
          <p:cNvSpPr txBox="1"/>
          <p:nvPr/>
        </p:nvSpPr>
        <p:spPr>
          <a:xfrm>
            <a:off x="6719226" y="1329396"/>
            <a:ext cx="532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Misma dinámica que en </a:t>
            </a:r>
            <a:r>
              <a:rPr lang="es-ES" dirty="0" err="1"/>
              <a:t>Expte</a:t>
            </a:r>
            <a:r>
              <a:rPr lang="es-ES" dirty="0"/>
              <a:t> de Gastos, JG </a:t>
            </a:r>
            <a:r>
              <a:rPr lang="es-ES" dirty="0" err="1"/>
              <a:t>apex,etc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47C638D-C4ED-70B4-B727-0AEF3FD59CD5}"/>
              </a:ext>
            </a:extLst>
          </p:cNvPr>
          <p:cNvSpPr/>
          <p:nvPr/>
        </p:nvSpPr>
        <p:spPr>
          <a:xfrm>
            <a:off x="10131552" y="6537960"/>
            <a:ext cx="850392" cy="1473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FD98ABE-68D0-4471-F5A3-A63498DAE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75" y="4965016"/>
            <a:ext cx="11812649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0523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de diapositivas de UNIVERSITAS XXI">
  <a:themeElements>
    <a:clrScheme name="Personalizado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DB7E4"/>
      </a:accent1>
      <a:accent2>
        <a:srgbClr val="0065BD"/>
      </a:accent2>
      <a:accent3>
        <a:srgbClr val="FF5800"/>
      </a:accent3>
      <a:accent4>
        <a:srgbClr val="FFC000"/>
      </a:accent4>
      <a:accent5>
        <a:srgbClr val="7030A0"/>
      </a:accent5>
      <a:accent6>
        <a:srgbClr val="3DB7E4"/>
      </a:accent6>
      <a:hlink>
        <a:srgbClr val="0563C1"/>
      </a:hlink>
      <a:folHlink>
        <a:srgbClr val="954F72"/>
      </a:folHlink>
    </a:clrScheme>
    <a:fontScheme name="Personalizado 2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24076</TotalTime>
  <Words>905</Words>
  <Application>Microsoft Office PowerPoint</Application>
  <PresentationFormat>Panorámica</PresentationFormat>
  <Paragraphs>191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Aptos Narrow</vt:lpstr>
      <vt:lpstr>Arial</vt:lpstr>
      <vt:lpstr>Inherit</vt:lpstr>
      <vt:lpstr>Lato</vt:lpstr>
      <vt:lpstr>Segoe UI</vt:lpstr>
      <vt:lpstr>Times New Roman</vt:lpstr>
      <vt:lpstr>Titillium</vt:lpstr>
      <vt:lpstr>Titillium Web</vt:lpstr>
      <vt:lpstr>Wingdings</vt:lpstr>
      <vt:lpstr>Patrón de diapositivas de UNIVERSITAS XXI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Manuel Rivera Seguí</dc:creator>
  <dc:description/>
  <cp:lastModifiedBy>JUAN ALFONSO AMEZAGA LOPEZ</cp:lastModifiedBy>
  <cp:revision>715</cp:revision>
  <cp:lastPrinted>2013-06-24T14:45:48Z</cp:lastPrinted>
  <dcterms:created xsi:type="dcterms:W3CDTF">2016-06-16T17:10:28Z</dcterms:created>
  <dcterms:modified xsi:type="dcterms:W3CDTF">2026-05-25T11:31:58Z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E">
    <vt:lpwstr>COMUNICACION - OCU, COMUNICACION</vt:lpwstr>
  </property>
  <property fmtid="{D5CDD505-2E9C-101B-9397-08002B2CF9AE}" pid="3" name="ContentTypeId">
    <vt:lpwstr>0x010100126A61D7A0399E409322959538789060</vt:lpwstr>
  </property>
  <property fmtid="{D5CDD505-2E9C-101B-9397-08002B2CF9AE}" pid="4" name="FECHA_DOCUMENTO">
    <vt:lpwstr>2011-08-04T09:20:56+00:00</vt:lpwstr>
  </property>
  <property fmtid="{D5CDD505-2E9C-101B-9397-08002B2CF9AE}" pid="5" name="INICIALES_PROYECTO">
    <vt:lpwstr>UXXI-Genérico</vt:lpwstr>
  </property>
  <property fmtid="{D5CDD505-2E9C-101B-9397-08002B2CF9AE}" pid="6" name="MediaServiceImageTags">
    <vt:lpwstr/>
  </property>
  <property fmtid="{D5CDD505-2E9C-101B-9397-08002B2CF9AE}" pid="7" name="NOMBRE_PROYECTO">
    <vt:lpwstr>Clientes y Comunicación</vt:lpwstr>
  </property>
  <property fmtid="{D5CDD505-2E9C-101B-9397-08002B2CF9AE}" pid="8" name="Notes">
    <vt:i4>1</vt:i4>
  </property>
  <property fmtid="{D5CDD505-2E9C-101B-9397-08002B2CF9AE}" pid="9" name="PresentationFormat">
    <vt:lpwstr>Panorámica</vt:lpwstr>
  </property>
  <property fmtid="{D5CDD505-2E9C-101B-9397-08002B2CF9AE}" pid="10" name="Slides">
    <vt:i4>1</vt:i4>
  </property>
  <property fmtid="{D5CDD505-2E9C-101B-9397-08002B2CF9AE}" pid="11" name="VERSION_ACTUAL">
    <vt:lpwstr>1.0</vt:lpwstr>
  </property>
</Properties>
</file>