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</p:sldIdLst>
  <p:sldSz cx="9144000" cy="5143500" type="screen16x9"/>
  <p:notesSz cx="5143500" cy="9144000"/>
  <p:embeddedFontLst>
    <p:embeddedFont>
      <p:font typeface="Noto Serif" panose="02020600060500020200" pitchFamily="18" charset="0"/>
      <p:regular r:id="rId16"/>
      <p:bold r:id="rId17"/>
      <p:italic r:id="rId18"/>
      <p:boldItalic r:id="rId19"/>
    </p:embeddedFont>
    <p:embeddedFont>
      <p:font typeface="Noto Serif Medium" panose="020B0604020202020204" charset="0"/>
      <p:regular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07EB4-883A-A50B-FE5C-D15ACCA808AD}" v="10" dt="2026-05-21T08:54:37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6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BF7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au-economia.uca.es/cau/servicio.do?id=E002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640" y="383902"/>
            <a:ext cx="4753719" cy="1287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Optimización del uso del Generador de Informes de UXXI-EC</a:t>
            </a:r>
            <a:endParaRPr lang="en-US" sz="2700"/>
          </a:p>
        </p:txBody>
      </p:sp>
      <p:sp>
        <p:nvSpPr>
          <p:cNvPr id="4" name="Text 1"/>
          <p:cNvSpPr/>
          <p:nvPr/>
        </p:nvSpPr>
        <p:spPr>
          <a:xfrm>
            <a:off x="3909640" y="1870844"/>
            <a:ext cx="4753719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just"/>
            <a:r>
              <a:rPr lang="en-US" sz="1400" b="1">
                <a:solidFill>
                  <a:srgbClr val="4C4C4C"/>
                </a:solidFill>
                <a:latin typeface="Aptos" panose="020B0004020202020204" pitchFamily="34" charset="0"/>
                <a:ea typeface="Noto Serif" pitchFamily="34" charset="-122"/>
                <a:cs typeface="Noto Serif" pitchFamily="34" charset="-120"/>
              </a:rPr>
              <a:t>Objetivo: </a:t>
            </a:r>
            <a:r>
              <a:rPr lang="es-ES" sz="1100"/>
              <a:t> </a:t>
            </a:r>
            <a:r>
              <a:rPr lang="es-ES" sz="1100">
                <a:solidFill>
                  <a:schemeClr val="bg2">
                    <a:lumMod val="50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Mostrar de forma práctica su utilidad para la obtención de información económico-contable y recoger necesidades reales de las unidades usuarias para priorizar futuros informes normalizados y automatizados</a:t>
            </a:r>
          </a:p>
          <a:p>
            <a:pPr marL="0" indent="0" algn="just">
              <a:lnSpc>
                <a:spcPct val="131000"/>
              </a:lnSpc>
              <a:buNone/>
            </a:pPr>
            <a:endParaRPr lang="en-US" sz="1100"/>
          </a:p>
        </p:txBody>
      </p:sp>
      <p:sp>
        <p:nvSpPr>
          <p:cNvPr id="5" name="Shape 2"/>
          <p:cNvSpPr/>
          <p:nvPr/>
        </p:nvSpPr>
        <p:spPr>
          <a:xfrm>
            <a:off x="3890590" y="2885777"/>
            <a:ext cx="4791819" cy="38100"/>
          </a:xfrm>
          <a:prstGeom prst="rect">
            <a:avLst/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3909640" y="3198602"/>
            <a:ext cx="4753719" cy="487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31000"/>
              </a:lnSpc>
              <a:spcAft>
                <a:spcPts val="600"/>
              </a:spcAft>
              <a:buNone/>
            </a:pPr>
            <a:r>
              <a:rPr lang="en-US" sz="6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Coral Ojeda Gómez</a:t>
            </a:r>
            <a:endParaRPr lang="en-US" sz="600"/>
          </a:p>
          <a:p>
            <a:pPr marL="0" indent="0" algn="ctr">
              <a:lnSpc>
                <a:spcPct val="131000"/>
              </a:lnSpc>
              <a:spcAft>
                <a:spcPts val="600"/>
              </a:spcAft>
              <a:buNone/>
            </a:pPr>
            <a:r>
              <a:rPr lang="en-US" sz="6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Juan Alfonso Amezaga López</a:t>
            </a:r>
            <a:endParaRPr lang="en-US" sz="600"/>
          </a:p>
          <a:p>
            <a:pPr marL="0" indent="0" algn="ctr">
              <a:lnSpc>
                <a:spcPct val="131000"/>
              </a:lnSpc>
              <a:buNone/>
            </a:pPr>
            <a:r>
              <a:rPr lang="en-US" sz="6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Lucía Ruiz Román</a:t>
            </a:r>
            <a:endParaRPr lang="en-US" sz="60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74D8087-FFE9-6CAA-F940-DDCF3B289D95}"/>
              </a:ext>
            </a:extLst>
          </p:cNvPr>
          <p:cNvSpPr/>
          <p:nvPr/>
        </p:nvSpPr>
        <p:spPr>
          <a:xfrm>
            <a:off x="7315200" y="4297366"/>
            <a:ext cx="1783404" cy="75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A7ACB3F-066A-3883-1588-FDD4C5521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789" y="4443489"/>
            <a:ext cx="1274245" cy="61020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EEA64E0-7A3F-46F8-CE60-59F6E026B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557" y="3073523"/>
            <a:ext cx="734445" cy="71822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1564142-10F7-2BDA-A805-2500D8F95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623" y="4413455"/>
            <a:ext cx="2591091" cy="5241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-115747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92466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Muchas gracias!!</a:t>
            </a:r>
            <a:endParaRPr lang="en-US" sz="2750"/>
          </a:p>
        </p:txBody>
      </p:sp>
      <p:sp>
        <p:nvSpPr>
          <p:cNvPr id="4" name="Text 1"/>
          <p:cNvSpPr/>
          <p:nvPr/>
        </p:nvSpPr>
        <p:spPr>
          <a:xfrm>
            <a:off x="496119" y="1580257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La </a:t>
            </a:r>
            <a:r>
              <a:rPr lang="es-ES" sz="1100" noProof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Sección</a:t>
            </a: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de Contabilidad está a vuestra disposición para acompañaros en este proceso. </a:t>
            </a:r>
            <a:endParaRPr lang="en-US" sz="1100"/>
          </a:p>
        </p:txBody>
      </p:sp>
      <p:sp>
        <p:nvSpPr>
          <p:cNvPr id="5" name="Shape 2"/>
          <p:cNvSpPr/>
          <p:nvPr/>
        </p:nvSpPr>
        <p:spPr>
          <a:xfrm>
            <a:off x="496119" y="2193354"/>
            <a:ext cx="2290465" cy="1052587"/>
          </a:xfrm>
          <a:prstGeom prst="roundRect">
            <a:avLst>
              <a:gd name="adj" fmla="val 5657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642640" y="2339876"/>
            <a:ext cx="2343150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📧 Correo de contacto</a:t>
            </a:r>
            <a:endParaRPr lang="en-US" sz="1350"/>
          </a:p>
        </p:txBody>
      </p:sp>
      <p:sp>
        <p:nvSpPr>
          <p:cNvPr id="7" name="Text 4"/>
          <p:cNvSpPr/>
          <p:nvPr/>
        </p:nvSpPr>
        <p:spPr>
          <a:xfrm>
            <a:off x="642640" y="2651150"/>
            <a:ext cx="245462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contabilidad@uca.es</a:t>
            </a:r>
            <a:endParaRPr lang="en-US" sz="1100"/>
          </a:p>
        </p:txBody>
      </p:sp>
      <p:sp>
        <p:nvSpPr>
          <p:cNvPr id="8" name="Shape 5"/>
          <p:cNvSpPr/>
          <p:nvPr/>
        </p:nvSpPr>
        <p:spPr>
          <a:xfrm>
            <a:off x="2971747" y="2193354"/>
            <a:ext cx="2406285" cy="1052587"/>
          </a:xfrm>
          <a:prstGeom prst="roundRect">
            <a:avLst>
              <a:gd name="adj" fmla="val 5657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9" name="Text 6"/>
          <p:cNvSpPr/>
          <p:nvPr/>
        </p:nvSpPr>
        <p:spPr>
          <a:xfrm>
            <a:off x="3074863" y="2339876"/>
            <a:ext cx="1997497" cy="447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🖥️ CAU — Soporte técnico</a:t>
            </a:r>
            <a:endParaRPr lang="en-US" sz="1350"/>
          </a:p>
        </p:txBody>
      </p:sp>
      <p:sp>
        <p:nvSpPr>
          <p:cNvPr id="10" name="Text 7"/>
          <p:cNvSpPr/>
          <p:nvPr/>
        </p:nvSpPr>
        <p:spPr>
          <a:xfrm>
            <a:off x="2973585" y="2879840"/>
            <a:ext cx="2555975" cy="508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800">
                <a:solidFill>
                  <a:srgbClr val="000000"/>
                </a:solidFill>
                <a:ea typeface="+mn-lt"/>
                <a:cs typeface="+mn-lt"/>
                <a:hlinkClick r:id="rId4"/>
              </a:rPr>
              <a:t>https://cau-economia.uca.es/cau/servicio.do?id=E0029</a:t>
            </a:r>
            <a:r>
              <a:rPr lang="en-US" sz="1100">
                <a:solidFill>
                  <a:srgbClr val="000000"/>
                </a:solidFill>
                <a:latin typeface="Noto Serif"/>
                <a:ea typeface="Noto Serif"/>
                <a:cs typeface="Noto Serif"/>
              </a:rPr>
              <a:t> </a:t>
            </a:r>
            <a:endParaRPr lang="en-US" sz="1100">
              <a:ea typeface="Calibri"/>
              <a:cs typeface="Calibri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96119" y="3387700"/>
            <a:ext cx="4722763" cy="831131"/>
          </a:xfrm>
          <a:prstGeom prst="roundRect">
            <a:avLst>
              <a:gd name="adj" fmla="val 7164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778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2" name="Text 9"/>
          <p:cNvSpPr/>
          <p:nvPr/>
        </p:nvSpPr>
        <p:spPr>
          <a:xfrm>
            <a:off x="642640" y="3534221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🤝 Compromiso</a:t>
            </a:r>
            <a:endParaRPr lang="en-US" sz="1350"/>
          </a:p>
        </p:txBody>
      </p:sp>
      <p:sp>
        <p:nvSpPr>
          <p:cNvPr id="13" name="Text 10"/>
          <p:cNvSpPr/>
          <p:nvPr/>
        </p:nvSpPr>
        <p:spPr>
          <a:xfrm>
            <a:off x="642640" y="3845496"/>
            <a:ext cx="48869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Acompañamiento continuo y formación práctica</a:t>
            </a:r>
            <a:endParaRPr lang="en-US"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4489" y="331143"/>
            <a:ext cx="1001762" cy="197644"/>
          </a:xfrm>
          <a:prstGeom prst="roundRect">
            <a:avLst>
              <a:gd name="adj" fmla="val 19205"/>
            </a:avLst>
          </a:prstGeom>
          <a:solidFill>
            <a:srgbClr val="E8E6E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Text 1"/>
          <p:cNvSpPr/>
          <p:nvPr/>
        </p:nvSpPr>
        <p:spPr>
          <a:xfrm>
            <a:off x="742206" y="365001"/>
            <a:ext cx="1323529" cy="12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7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SITUACIÓN ACTUAL</a:t>
            </a:r>
            <a:endParaRPr lang="en-US" sz="700"/>
          </a:p>
        </p:txBody>
      </p:sp>
      <p:sp>
        <p:nvSpPr>
          <p:cNvPr id="4" name="Text 2"/>
          <p:cNvSpPr/>
          <p:nvPr/>
        </p:nvSpPr>
        <p:spPr>
          <a:xfrm>
            <a:off x="674489" y="564728"/>
            <a:ext cx="397229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¿Os suena este escenario?</a:t>
            </a:r>
            <a:endParaRPr lang="en-US" sz="22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36" y="1052661"/>
            <a:ext cx="7730654" cy="33336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26789" y="3754147"/>
            <a:ext cx="2634283" cy="219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Resultados inconsistentes</a:t>
            </a:r>
            <a:endParaRPr lang="en-US" sz="1350"/>
          </a:p>
        </p:txBody>
      </p:sp>
      <p:sp>
        <p:nvSpPr>
          <p:cNvPr id="7" name="Text 4"/>
          <p:cNvSpPr/>
          <p:nvPr/>
        </p:nvSpPr>
        <p:spPr>
          <a:xfrm>
            <a:off x="1226789" y="2982455"/>
            <a:ext cx="2488860" cy="219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Validaciones repetitivas</a:t>
            </a:r>
            <a:endParaRPr lang="en-US" sz="1350"/>
          </a:p>
        </p:txBody>
      </p:sp>
      <p:sp>
        <p:nvSpPr>
          <p:cNvPr id="8" name="Text 5"/>
          <p:cNvSpPr/>
          <p:nvPr/>
        </p:nvSpPr>
        <p:spPr>
          <a:xfrm>
            <a:off x="1226789" y="2218558"/>
            <a:ext cx="2211045" cy="219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Cruces en Excel</a:t>
            </a:r>
            <a:endParaRPr lang="en-US" sz="1350"/>
          </a:p>
        </p:txBody>
      </p:sp>
      <p:sp>
        <p:nvSpPr>
          <p:cNvPr id="9" name="Text 6"/>
          <p:cNvSpPr/>
          <p:nvPr/>
        </p:nvSpPr>
        <p:spPr>
          <a:xfrm>
            <a:off x="1226789" y="1446866"/>
            <a:ext cx="2211045" cy="219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Consultas múltiples</a:t>
            </a:r>
            <a:endParaRPr lang="en-US" sz="1350"/>
          </a:p>
        </p:txBody>
      </p:sp>
      <p:sp>
        <p:nvSpPr>
          <p:cNvPr id="10" name="Text 7"/>
          <p:cNvSpPr/>
          <p:nvPr/>
        </p:nvSpPr>
        <p:spPr>
          <a:xfrm>
            <a:off x="674489" y="4487540"/>
            <a:ext cx="7794947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s-ES"/>
              <a:t>“Demasiado tiempo preparando información”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40A147D-13D7-0085-B936-EA843C0B6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143" y="4649911"/>
            <a:ext cx="2140857" cy="4330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93142"/>
            <a:ext cx="770483" cy="266402"/>
          </a:xfrm>
          <a:prstGeom prst="roundRect">
            <a:avLst>
              <a:gd name="adj" fmla="val 17880"/>
            </a:avLst>
          </a:prstGeom>
          <a:solidFill>
            <a:srgbClr val="E8E6E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81174" y="535632"/>
            <a:ext cx="105757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OBJETIVOS</a:t>
            </a:r>
            <a:endParaRPr lang="en-US" sz="850"/>
          </a:p>
        </p:txBody>
      </p:sp>
      <p:sp>
        <p:nvSpPr>
          <p:cNvPr id="5" name="Text 2"/>
          <p:cNvSpPr/>
          <p:nvPr/>
        </p:nvSpPr>
        <p:spPr>
          <a:xfrm>
            <a:off x="496119" y="816248"/>
            <a:ext cx="477336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¿Qué buscamos mejorar?</a:t>
            </a:r>
            <a:endParaRPr lang="en-US" sz="275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471836"/>
            <a:ext cx="283518" cy="2835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6816" y="152050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Reducir tiempos</a:t>
            </a:r>
            <a:endParaRPr lang="en-US" sz="1350"/>
          </a:p>
        </p:txBody>
      </p:sp>
      <p:sp>
        <p:nvSpPr>
          <p:cNvPr id="8" name="Text 4"/>
          <p:cNvSpPr/>
          <p:nvPr/>
        </p:nvSpPr>
        <p:spPr>
          <a:xfrm>
            <a:off x="956816" y="1827014"/>
            <a:ext cx="47192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Menos elaboración manual, más análisis de valor.</a:t>
            </a:r>
            <a:endParaRPr lang="en-US" sz="110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337346"/>
            <a:ext cx="283518" cy="2835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56816" y="238601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Eliminar errores</a:t>
            </a:r>
            <a:endParaRPr lang="en-US" sz="1350"/>
          </a:p>
        </p:txBody>
      </p:sp>
      <p:sp>
        <p:nvSpPr>
          <p:cNvPr id="11" name="Text 6"/>
          <p:cNvSpPr/>
          <p:nvPr/>
        </p:nvSpPr>
        <p:spPr>
          <a:xfrm>
            <a:off x="956816" y="2692524"/>
            <a:ext cx="47192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Datos homogéneos y consistentes para todos los usuarios.</a:t>
            </a:r>
            <a:endParaRPr lang="en-US" sz="110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3202856"/>
            <a:ext cx="283518" cy="2835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6816" y="325152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Facilitar el acceso</a:t>
            </a:r>
            <a:endParaRPr lang="en-US" sz="1350"/>
          </a:p>
        </p:txBody>
      </p:sp>
      <p:sp>
        <p:nvSpPr>
          <p:cNvPr id="14" name="Text 8"/>
          <p:cNvSpPr/>
          <p:nvPr/>
        </p:nvSpPr>
        <p:spPr>
          <a:xfrm>
            <a:off x="956816" y="3558034"/>
            <a:ext cx="47192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Información disponible sin depender de perfiles técnicos.</a:t>
            </a:r>
            <a:endParaRPr lang="en-US" sz="110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4068366"/>
            <a:ext cx="283518" cy="28351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956816" y="411703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Reutilizar informes</a:t>
            </a:r>
            <a:endParaRPr lang="en-US" sz="1350"/>
          </a:p>
        </p:txBody>
      </p:sp>
      <p:sp>
        <p:nvSpPr>
          <p:cNvPr id="17" name="Text 10"/>
          <p:cNvSpPr/>
          <p:nvPr/>
        </p:nvSpPr>
        <p:spPr>
          <a:xfrm>
            <a:off x="956816" y="4423544"/>
            <a:ext cx="47192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Modelos guardados, compartidos y adaptables a cada unidad.</a:t>
            </a:r>
            <a:endParaRPr lang="en-US"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0182" y="293638"/>
            <a:ext cx="871165" cy="177850"/>
          </a:xfrm>
          <a:prstGeom prst="roundRect">
            <a:avLst>
              <a:gd name="adj" fmla="val 19669"/>
            </a:avLst>
          </a:prstGeom>
          <a:solidFill>
            <a:srgbClr val="E8E6E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Text 1"/>
          <p:cNvSpPr/>
          <p:nvPr/>
        </p:nvSpPr>
        <p:spPr>
          <a:xfrm>
            <a:off x="1042615" y="324817"/>
            <a:ext cx="1203499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6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LA HERRAMIENTA</a:t>
            </a:r>
            <a:endParaRPr lang="en-US" sz="650"/>
          </a:p>
        </p:txBody>
      </p:sp>
      <p:sp>
        <p:nvSpPr>
          <p:cNvPr id="4" name="Text 2"/>
          <p:cNvSpPr/>
          <p:nvPr/>
        </p:nvSpPr>
        <p:spPr>
          <a:xfrm>
            <a:off x="980182" y="501997"/>
            <a:ext cx="5210249" cy="325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El Generador de Informes de UXXI-EC</a:t>
            </a:r>
            <a:endParaRPr lang="en-US" sz="2000"/>
          </a:p>
        </p:txBody>
      </p:sp>
      <p:sp>
        <p:nvSpPr>
          <p:cNvPr id="5" name="Text 3"/>
          <p:cNvSpPr/>
          <p:nvPr/>
        </p:nvSpPr>
        <p:spPr>
          <a:xfrm>
            <a:off x="980182" y="942008"/>
            <a:ext cx="7183562" cy="5192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Una funcionalidad ya integrada en UXXI-EC que permite crear, reutilizar y compartir informes a partir de fuentes de datos predefinidas y validadas. </a:t>
            </a:r>
          </a:p>
          <a:p>
            <a:pPr>
              <a:lnSpc>
                <a:spcPct val="116000"/>
              </a:lnSpc>
            </a:pPr>
            <a:r>
              <a:rPr lang="es-ES" sz="1400">
                <a:solidFill>
                  <a:schemeClr val="bg2">
                    <a:lumMod val="50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Partimos de modelos ya reutilizables y validados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99" y="1547217"/>
            <a:ext cx="7124328" cy="307218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89182" y="4036801"/>
            <a:ext cx="2073475" cy="202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Usuario autónomo</a:t>
            </a:r>
            <a:endParaRPr lang="en-US" sz="1250"/>
          </a:p>
        </p:txBody>
      </p:sp>
      <p:sp>
        <p:nvSpPr>
          <p:cNvPr id="8" name="Text 5"/>
          <p:cNvSpPr/>
          <p:nvPr/>
        </p:nvSpPr>
        <p:spPr>
          <a:xfrm>
            <a:off x="1489182" y="3325639"/>
            <a:ext cx="2073475" cy="202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Exportar estándar</a:t>
            </a:r>
            <a:endParaRPr lang="en-US" sz="1250"/>
          </a:p>
        </p:txBody>
      </p:sp>
      <p:sp>
        <p:nvSpPr>
          <p:cNvPr id="9" name="Text 6"/>
          <p:cNvSpPr/>
          <p:nvPr/>
        </p:nvSpPr>
        <p:spPr>
          <a:xfrm>
            <a:off x="1489182" y="2621662"/>
            <a:ext cx="2073475" cy="202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Crear informe</a:t>
            </a:r>
            <a:endParaRPr lang="en-US" sz="1250"/>
          </a:p>
        </p:txBody>
      </p:sp>
      <p:sp>
        <p:nvSpPr>
          <p:cNvPr id="10" name="Text 7"/>
          <p:cNvSpPr/>
          <p:nvPr/>
        </p:nvSpPr>
        <p:spPr>
          <a:xfrm>
            <a:off x="1489182" y="1910501"/>
            <a:ext cx="2111862" cy="202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Fuentes predefinidas</a:t>
            </a:r>
            <a:endParaRPr lang="en-US" sz="1250"/>
          </a:p>
        </p:txBody>
      </p:sp>
      <p:sp>
        <p:nvSpPr>
          <p:cNvPr id="11" name="Text 8"/>
          <p:cNvSpPr/>
          <p:nvPr/>
        </p:nvSpPr>
        <p:spPr>
          <a:xfrm>
            <a:off x="980182" y="4705350"/>
            <a:ext cx="7640762" cy="14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Adaptado a distintos perfiles de usuario: desde consultas básicas hasta informes avanzados con filtros y agrupaciones.</a:t>
            </a:r>
            <a:endParaRPr lang="en-US" sz="80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A0B2F2F-7911-A0B7-81DE-0BF93925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343" y="4705350"/>
            <a:ext cx="1937657" cy="391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5780" y="303685"/>
            <a:ext cx="1556891" cy="266402"/>
          </a:xfrm>
          <a:prstGeom prst="roundRect">
            <a:avLst>
              <a:gd name="adj" fmla="val 17880"/>
            </a:avLst>
          </a:prstGeom>
          <a:solidFill>
            <a:srgbClr val="E8E6E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Text 1"/>
          <p:cNvSpPr/>
          <p:nvPr/>
        </p:nvSpPr>
        <p:spPr>
          <a:xfrm>
            <a:off x="768671" y="358477"/>
            <a:ext cx="184398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VENTAJAS FUNCIONALES</a:t>
            </a:r>
            <a:endParaRPr lang="en-US" sz="850"/>
          </a:p>
        </p:txBody>
      </p:sp>
      <p:sp>
        <p:nvSpPr>
          <p:cNvPr id="4" name="Text 2"/>
          <p:cNvSpPr/>
          <p:nvPr/>
        </p:nvSpPr>
        <p:spPr>
          <a:xfrm>
            <a:off x="496119" y="1459706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Antes y después</a:t>
            </a:r>
            <a:endParaRPr lang="en-US" sz="2750"/>
          </a:p>
        </p:txBody>
      </p:sp>
      <p:sp>
        <p:nvSpPr>
          <p:cNvPr id="5" name="Text 3"/>
          <p:cNvSpPr/>
          <p:nvPr/>
        </p:nvSpPr>
        <p:spPr>
          <a:xfrm>
            <a:off x="496119" y="2257053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❌</a:t>
            </a:r>
            <a:r>
              <a:rPr lang="en-US" sz="135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Antes</a:t>
            </a:r>
            <a:endParaRPr lang="en-US" sz="1350"/>
          </a:p>
        </p:txBody>
      </p:sp>
      <p:sp>
        <p:nvSpPr>
          <p:cNvPr id="6" name="Text 4"/>
          <p:cNvSpPr/>
          <p:nvPr/>
        </p:nvSpPr>
        <p:spPr>
          <a:xfrm>
            <a:off x="496119" y="2625030"/>
            <a:ext cx="3902943" cy="1332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Varias consultas independientes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Cruces manuales en Excel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Validaciones repetitivas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Dependencia de perfiles técnicos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Resultados distintos según quién consulte</a:t>
            </a:r>
            <a:endParaRPr lang="en-US" sz="1100"/>
          </a:p>
        </p:txBody>
      </p:sp>
      <p:sp>
        <p:nvSpPr>
          <p:cNvPr id="7" name="Shape 5"/>
          <p:cNvSpPr/>
          <p:nvPr/>
        </p:nvSpPr>
        <p:spPr>
          <a:xfrm>
            <a:off x="4647605" y="2115294"/>
            <a:ext cx="4107135" cy="1891605"/>
          </a:xfrm>
          <a:prstGeom prst="roundRect">
            <a:avLst>
              <a:gd name="adj" fmla="val 5396"/>
            </a:avLst>
          </a:prstGeom>
          <a:solidFill>
            <a:srgbClr val="9C928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4789363" y="2257053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✅ Después</a:t>
            </a:r>
            <a:endParaRPr lang="en-US" sz="1350"/>
          </a:p>
        </p:txBody>
      </p:sp>
      <p:sp>
        <p:nvSpPr>
          <p:cNvPr id="9" name="Text 7"/>
          <p:cNvSpPr/>
          <p:nvPr/>
        </p:nvSpPr>
        <p:spPr>
          <a:xfrm>
            <a:off x="4789363" y="2625030"/>
            <a:ext cx="3823618" cy="1332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Informe único y consolidado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Datos homogéneos y fiables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Reutilización inmediata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Autonomía del usuario</a:t>
            </a:r>
            <a:endParaRPr lang="en-US" sz="110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Exportación directa en segundos</a:t>
            </a:r>
            <a:endParaRPr lang="en-US" sz="110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BDC5C7A-75F6-7FDF-E5A8-E3CDE16D9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909" y="4619355"/>
            <a:ext cx="2591091" cy="5241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65162" y="388590"/>
            <a:ext cx="1438945" cy="244376"/>
          </a:xfrm>
          <a:prstGeom prst="roundRect">
            <a:avLst>
              <a:gd name="adj" fmla="val 18274"/>
            </a:avLst>
          </a:prstGeom>
          <a:solidFill>
            <a:srgbClr val="9C928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Text 1"/>
          <p:cNvSpPr/>
          <p:nvPr/>
        </p:nvSpPr>
        <p:spPr>
          <a:xfrm>
            <a:off x="544860" y="428402"/>
            <a:ext cx="1736750" cy="164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8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INFORMES DISPONIBLES</a:t>
            </a:r>
            <a:endParaRPr lang="en-US" sz="800"/>
          </a:p>
        </p:txBody>
      </p:sp>
      <p:sp>
        <p:nvSpPr>
          <p:cNvPr id="4" name="Text 2"/>
          <p:cNvSpPr/>
          <p:nvPr/>
        </p:nvSpPr>
        <p:spPr>
          <a:xfrm>
            <a:off x="465162" y="682749"/>
            <a:ext cx="5570860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No hay que empezar desde cero</a:t>
            </a:r>
            <a:endParaRPr lang="en-US" sz="26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62" y="1539329"/>
            <a:ext cx="5225430" cy="29610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19502" y="1409477"/>
            <a:ext cx="2709118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Catálogo inicial de informes</a:t>
            </a:r>
            <a:endParaRPr lang="en-US" sz="1300"/>
          </a:p>
        </p:txBody>
      </p:sp>
      <p:sp>
        <p:nvSpPr>
          <p:cNvPr id="7" name="Text 4"/>
          <p:cNvSpPr/>
          <p:nvPr/>
        </p:nvSpPr>
        <p:spPr>
          <a:xfrm>
            <a:off x="6019502" y="1741736"/>
            <a:ext cx="2664023" cy="15726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9000"/>
              </a:lnSpc>
              <a:buSzPct val="100000"/>
              <a:buChar char="•"/>
            </a:pPr>
            <a:r>
              <a:rPr lang="en-US" sz="10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Modelos reutilizables ya validados</a:t>
            </a:r>
            <a:endParaRPr lang="en-US" sz="1000"/>
          </a:p>
          <a:p>
            <a:pPr marL="342900" indent="-342900" algn="l">
              <a:lnSpc>
                <a:spcPct val="129000"/>
              </a:lnSpc>
              <a:buSzPct val="100000"/>
              <a:buChar char="•"/>
            </a:pPr>
            <a:r>
              <a:rPr lang="en-US" sz="10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Fuentes de datos estructuradas y documentadas</a:t>
            </a:r>
            <a:endParaRPr lang="en-US" sz="1000"/>
          </a:p>
          <a:p>
            <a:pPr marL="342900" indent="-342900" algn="l">
              <a:lnSpc>
                <a:spcPct val="129000"/>
              </a:lnSpc>
              <a:buSzPct val="100000"/>
              <a:buChar char="•"/>
            </a:pPr>
            <a:r>
              <a:rPr lang="en-US" sz="10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Posibilidad de adaptación funcional por unidad</a:t>
            </a:r>
            <a:endParaRPr lang="en-US" sz="1000"/>
          </a:p>
          <a:p>
            <a:pPr marL="342900" indent="-342900" algn="l">
              <a:lnSpc>
                <a:spcPct val="129000"/>
              </a:lnSpc>
              <a:buSzPct val="100000"/>
              <a:buChar char="•"/>
            </a:pPr>
            <a:r>
              <a:rPr lang="en-US" sz="10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Resultados homogéneos para todos los usuarios</a:t>
            </a:r>
            <a:endParaRPr lang="en-US" sz="1000"/>
          </a:p>
        </p:txBody>
      </p:sp>
      <p:sp>
        <p:nvSpPr>
          <p:cNvPr id="8" name="Shape 5"/>
          <p:cNvSpPr/>
          <p:nvPr/>
        </p:nvSpPr>
        <p:spPr>
          <a:xfrm>
            <a:off x="6019502" y="3454524"/>
            <a:ext cx="2664023" cy="1160190"/>
          </a:xfrm>
          <a:prstGeom prst="roundRect">
            <a:avLst>
              <a:gd name="adj" fmla="val 4811"/>
            </a:avLst>
          </a:prstGeom>
          <a:solidFill>
            <a:srgbClr val="D9CFC1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406" y="3656707"/>
            <a:ext cx="166092" cy="13290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51402" y="3612282"/>
            <a:ext cx="2099221" cy="823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La Sección de Contabilidad os acompaña en la adaptación de los informes a las necesidades de vuestra unidad.</a:t>
            </a:r>
            <a:endParaRPr lang="en-US" sz="100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93134ED-E243-9D9E-1937-923026350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812" y="4669277"/>
            <a:ext cx="1778725" cy="4100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48122"/>
            <a:ext cx="1093589" cy="266402"/>
          </a:xfrm>
          <a:prstGeom prst="roundRect">
            <a:avLst>
              <a:gd name="adj" fmla="val 17880"/>
            </a:avLst>
          </a:prstGeom>
          <a:solidFill>
            <a:srgbClr val="9C928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Text 1"/>
          <p:cNvSpPr/>
          <p:nvPr/>
        </p:nvSpPr>
        <p:spPr>
          <a:xfrm>
            <a:off x="581174" y="1090613"/>
            <a:ext cx="138067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DEMO PRÁCTICA</a:t>
            </a:r>
            <a:endParaRPr lang="en-US" sz="850"/>
          </a:p>
        </p:txBody>
      </p:sp>
      <p:sp>
        <p:nvSpPr>
          <p:cNvPr id="4" name="Text 2"/>
          <p:cNvSpPr/>
          <p:nvPr/>
        </p:nvSpPr>
        <p:spPr>
          <a:xfrm>
            <a:off x="496119" y="1371228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Casos prácticos</a:t>
            </a:r>
            <a:endParaRPr lang="en-US" sz="2750"/>
          </a:p>
        </p:txBody>
      </p:sp>
      <p:sp>
        <p:nvSpPr>
          <p:cNvPr id="5" name="Shape 3"/>
          <p:cNvSpPr/>
          <p:nvPr/>
        </p:nvSpPr>
        <p:spPr>
          <a:xfrm>
            <a:off x="496119" y="2026816"/>
            <a:ext cx="2622724" cy="2068488"/>
          </a:xfrm>
          <a:prstGeom prst="roundRect">
            <a:avLst>
              <a:gd name="adj" fmla="val 2879"/>
            </a:avLst>
          </a:prstGeom>
          <a:solidFill>
            <a:srgbClr val="F2EDE5"/>
          </a:solidFill>
          <a:ln w="4763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6" name="Shape 4"/>
          <p:cNvSpPr/>
          <p:nvPr/>
        </p:nvSpPr>
        <p:spPr>
          <a:xfrm>
            <a:off x="1594842" y="2173337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7" name="Text 5"/>
          <p:cNvSpPr/>
          <p:nvPr/>
        </p:nvSpPr>
        <p:spPr>
          <a:xfrm>
            <a:off x="1483221" y="2266355"/>
            <a:ext cx="419919" cy="23916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 1</a:t>
            </a:r>
            <a:endParaRPr lang="en-US" sz="1500"/>
          </a:p>
        </p:txBody>
      </p:sp>
      <p:sp>
        <p:nvSpPr>
          <p:cNvPr id="8" name="Text 6"/>
          <p:cNvSpPr/>
          <p:nvPr/>
        </p:nvSpPr>
        <p:spPr>
          <a:xfrm>
            <a:off x="502072" y="2740372"/>
            <a:ext cx="238221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Responsable de Orgánica</a:t>
            </a:r>
            <a:endParaRPr lang="en-US" sz="1350"/>
          </a:p>
        </p:txBody>
      </p:sp>
      <p:sp>
        <p:nvSpPr>
          <p:cNvPr id="9" name="Text 7"/>
          <p:cNvSpPr/>
          <p:nvPr/>
        </p:nvSpPr>
        <p:spPr>
          <a:xfrm>
            <a:off x="642640" y="3046884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Buscar · Guardar informe · Seleccionar columnas · Filtrar · Resaltar datos relevantes</a:t>
            </a:r>
            <a:endParaRPr lang="en-US" sz="1100"/>
          </a:p>
        </p:txBody>
      </p:sp>
      <p:sp>
        <p:nvSpPr>
          <p:cNvPr id="10" name="Shape 8"/>
          <p:cNvSpPr/>
          <p:nvPr/>
        </p:nvSpPr>
        <p:spPr>
          <a:xfrm>
            <a:off x="3260601" y="2026816"/>
            <a:ext cx="2622724" cy="2068488"/>
          </a:xfrm>
          <a:prstGeom prst="roundRect">
            <a:avLst>
              <a:gd name="adj" fmla="val 2879"/>
            </a:avLst>
          </a:prstGeom>
          <a:solidFill>
            <a:srgbClr val="F2EDE5"/>
          </a:solidFill>
          <a:ln w="4763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1" name="Shape 9"/>
          <p:cNvSpPr/>
          <p:nvPr/>
        </p:nvSpPr>
        <p:spPr>
          <a:xfrm>
            <a:off x="4359325" y="2173337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4247704" y="2266355"/>
            <a:ext cx="419919" cy="23916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2</a:t>
            </a:r>
            <a:endParaRPr lang="en-US" sz="1500"/>
          </a:p>
        </p:txBody>
      </p:sp>
      <p:sp>
        <p:nvSpPr>
          <p:cNvPr id="13" name="Text 11"/>
          <p:cNvSpPr/>
          <p:nvPr/>
        </p:nvSpPr>
        <p:spPr>
          <a:xfrm>
            <a:off x="3457352" y="2740372"/>
            <a:ext cx="20006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Facturas imputadas</a:t>
            </a:r>
            <a:endParaRPr lang="en-US" sz="1350"/>
          </a:p>
        </p:txBody>
      </p:sp>
      <p:sp>
        <p:nvSpPr>
          <p:cNvPr id="14" name="Text 12"/>
          <p:cNvSpPr/>
          <p:nvPr/>
        </p:nvSpPr>
        <p:spPr>
          <a:xfrm>
            <a:off x="3407122" y="3046884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Descargar · División de control · Agrupar por · Informe dinámico con datos actualizados</a:t>
            </a:r>
            <a:endParaRPr lang="en-US" sz="1100"/>
          </a:p>
        </p:txBody>
      </p:sp>
      <p:sp>
        <p:nvSpPr>
          <p:cNvPr id="15" name="Shape 13"/>
          <p:cNvSpPr/>
          <p:nvPr/>
        </p:nvSpPr>
        <p:spPr>
          <a:xfrm>
            <a:off x="6025083" y="2026816"/>
            <a:ext cx="2622724" cy="2068488"/>
          </a:xfrm>
          <a:prstGeom prst="roundRect">
            <a:avLst>
              <a:gd name="adj" fmla="val 2879"/>
            </a:avLst>
          </a:prstGeom>
          <a:solidFill>
            <a:srgbClr val="F2EDE5"/>
          </a:solidFill>
          <a:ln w="4763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6" name="Shape 14"/>
          <p:cNvSpPr/>
          <p:nvPr/>
        </p:nvSpPr>
        <p:spPr>
          <a:xfrm>
            <a:off x="7123807" y="2173337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E6DED2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7" name="Text 15"/>
          <p:cNvSpPr/>
          <p:nvPr/>
        </p:nvSpPr>
        <p:spPr>
          <a:xfrm>
            <a:off x="7012186" y="2266355"/>
            <a:ext cx="419919" cy="23916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3</a:t>
            </a:r>
            <a:endParaRPr lang="en-US" sz="1500"/>
          </a:p>
        </p:txBody>
      </p:sp>
      <p:sp>
        <p:nvSpPr>
          <p:cNvPr id="18" name="Text 16"/>
          <p:cNvSpPr/>
          <p:nvPr/>
        </p:nvSpPr>
        <p:spPr>
          <a:xfrm>
            <a:off x="6171605" y="2740372"/>
            <a:ext cx="232968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Documentos contables no asentados/validados</a:t>
            </a:r>
            <a:endParaRPr lang="en-US" sz="1350"/>
          </a:p>
        </p:txBody>
      </p:sp>
      <p:sp>
        <p:nvSpPr>
          <p:cNvPr id="19" name="Text 17"/>
          <p:cNvSpPr/>
          <p:nvPr/>
        </p:nvSpPr>
        <p:spPr>
          <a:xfrm>
            <a:off x="6171605" y="3268340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Aplicar filtros avanzados · Combinar con datos de usuarios · Exportar directamente</a:t>
            </a:r>
            <a:endParaRPr lang="en-US" sz="110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2E07E04-0CED-B89E-DD80-CBBFE66B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713" y="4690116"/>
            <a:ext cx="2241287" cy="453384"/>
          </a:xfrm>
          <a:prstGeom prst="rect">
            <a:avLst/>
          </a:prstGeom>
        </p:spPr>
      </p:pic>
      <p:sp>
        <p:nvSpPr>
          <p:cNvPr id="22" name="Shape 3">
            <a:extLst>
              <a:ext uri="{FF2B5EF4-FFF2-40B4-BE49-F238E27FC236}">
                <a16:creationId xmlns:a16="http://schemas.microsoft.com/office/drawing/2014/main" id="{0360308C-CD94-E26F-057D-FC664FF728FF}"/>
              </a:ext>
            </a:extLst>
          </p:cNvPr>
          <p:cNvSpPr/>
          <p:nvPr/>
        </p:nvSpPr>
        <p:spPr>
          <a:xfrm>
            <a:off x="1534532" y="885751"/>
            <a:ext cx="6266181" cy="485477"/>
          </a:xfrm>
          <a:prstGeom prst="roundRect">
            <a:avLst>
              <a:gd name="adj" fmla="val 2879"/>
            </a:avLst>
          </a:prstGeom>
          <a:solidFill>
            <a:srgbClr val="F2EDE5"/>
          </a:solidFill>
          <a:ln w="4763">
            <a:solidFill>
              <a:srgbClr val="E6DED2"/>
            </a:solidFill>
            <a:prstDash val="solid"/>
          </a:ln>
          <a:effectLst>
            <a:outerShdw dist="1778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pPr>
              <a:lnSpc>
                <a:spcPct val="104000"/>
              </a:lnSpc>
            </a:pP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Una vez identificado el problema y los objetivos de mejora, vamos a ver cómo puede ayudarnos el Generador de Informes</a:t>
            </a:r>
          </a:p>
          <a:p>
            <a:pPr>
              <a:lnSpc>
                <a:spcPct val="104000"/>
              </a:lnSpc>
            </a:pPr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34132" y="363662"/>
            <a:ext cx="1374279" cy="223317"/>
          </a:xfrm>
          <a:prstGeom prst="roundRect">
            <a:avLst>
              <a:gd name="adj" fmla="val 18664"/>
            </a:avLst>
          </a:prstGeom>
          <a:solidFill>
            <a:srgbClr val="9C928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08546" y="400869"/>
            <a:ext cx="1682651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75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VUESTRA PARTICIPACIÓN</a:t>
            </a:r>
            <a:endParaRPr lang="en-US" sz="750"/>
          </a:p>
        </p:txBody>
      </p:sp>
      <p:sp>
        <p:nvSpPr>
          <p:cNvPr id="5" name="Text 2"/>
          <p:cNvSpPr/>
          <p:nvPr/>
        </p:nvSpPr>
        <p:spPr>
          <a:xfrm>
            <a:off x="434132" y="630362"/>
            <a:ext cx="4846737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¿Qué necesitamos identificar juntos?</a:t>
            </a:r>
            <a:endParaRPr lang="en-US" sz="2400"/>
          </a:p>
        </p:txBody>
      </p:sp>
      <p:sp>
        <p:nvSpPr>
          <p:cNvPr id="6" name="Shape 3"/>
          <p:cNvSpPr/>
          <p:nvPr/>
        </p:nvSpPr>
        <p:spPr>
          <a:xfrm>
            <a:off x="434132" y="1568202"/>
            <a:ext cx="4846737" cy="721519"/>
          </a:xfrm>
          <a:prstGeom prst="roundRect">
            <a:avLst>
              <a:gd name="adj" fmla="val 7221"/>
            </a:avLst>
          </a:prstGeom>
          <a:solidFill>
            <a:srgbClr val="FDFBF7"/>
          </a:solidFill>
          <a:ln w="14288">
            <a:solidFill>
              <a:srgbClr val="E6DED2"/>
            </a:solidFill>
            <a:prstDash val="solid"/>
          </a:ln>
          <a:effectLst>
            <a:outerShdw dist="1524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572393" y="1706463"/>
            <a:ext cx="227029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Informes más utilizados</a:t>
            </a:r>
            <a:endParaRPr lang="en-US" sz="1200"/>
          </a:p>
        </p:txBody>
      </p:sp>
      <p:sp>
        <p:nvSpPr>
          <p:cNvPr id="8" name="Text 5"/>
          <p:cNvSpPr/>
          <p:nvPr/>
        </p:nvSpPr>
        <p:spPr>
          <a:xfrm>
            <a:off x="572393" y="1965424"/>
            <a:ext cx="502741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¿Cuáles repetís con mayor frecuencia?</a:t>
            </a:r>
            <a:endParaRPr lang="en-US" sz="950"/>
          </a:p>
        </p:txBody>
      </p:sp>
      <p:sp>
        <p:nvSpPr>
          <p:cNvPr id="9" name="Shape 6"/>
          <p:cNvSpPr/>
          <p:nvPr/>
        </p:nvSpPr>
        <p:spPr>
          <a:xfrm>
            <a:off x="434132" y="2398216"/>
            <a:ext cx="4846737" cy="721519"/>
          </a:xfrm>
          <a:prstGeom prst="roundRect">
            <a:avLst>
              <a:gd name="adj" fmla="val 7221"/>
            </a:avLst>
          </a:prstGeom>
          <a:solidFill>
            <a:srgbClr val="FDFBF7"/>
          </a:solidFill>
          <a:ln w="14288">
            <a:solidFill>
              <a:srgbClr val="E6DED2"/>
            </a:solidFill>
            <a:prstDash val="solid"/>
          </a:ln>
          <a:effectLst>
            <a:outerShdw dist="1524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572393" y="2536478"/>
            <a:ext cx="281218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Procesos manuales recurrentes</a:t>
            </a:r>
            <a:endParaRPr lang="en-US" sz="1200"/>
          </a:p>
        </p:txBody>
      </p:sp>
      <p:sp>
        <p:nvSpPr>
          <p:cNvPr id="11" name="Text 8"/>
          <p:cNvSpPr/>
          <p:nvPr/>
        </p:nvSpPr>
        <p:spPr>
          <a:xfrm>
            <a:off x="572393" y="2795439"/>
            <a:ext cx="502741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¿Qué tareas consumen más tiempo?</a:t>
            </a:r>
            <a:endParaRPr lang="en-US" sz="950"/>
          </a:p>
        </p:txBody>
      </p:sp>
      <p:sp>
        <p:nvSpPr>
          <p:cNvPr id="12" name="Shape 9"/>
          <p:cNvSpPr/>
          <p:nvPr/>
        </p:nvSpPr>
        <p:spPr>
          <a:xfrm>
            <a:off x="434132" y="3228231"/>
            <a:ext cx="4846737" cy="721519"/>
          </a:xfrm>
          <a:prstGeom prst="roundRect">
            <a:avLst>
              <a:gd name="adj" fmla="val 7221"/>
            </a:avLst>
          </a:prstGeom>
          <a:solidFill>
            <a:srgbClr val="FDFBF7"/>
          </a:solidFill>
          <a:ln w="14288">
            <a:solidFill>
              <a:srgbClr val="E6DED2"/>
            </a:solidFill>
            <a:prstDash val="solid"/>
          </a:ln>
          <a:effectLst>
            <a:outerShdw dist="1524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3" name="Text 10"/>
          <p:cNvSpPr/>
          <p:nvPr/>
        </p:nvSpPr>
        <p:spPr>
          <a:xfrm>
            <a:off x="572393" y="3366492"/>
            <a:ext cx="268419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Necesidades de consolidación</a:t>
            </a:r>
            <a:endParaRPr lang="en-US" sz="1200"/>
          </a:p>
        </p:txBody>
      </p:sp>
      <p:sp>
        <p:nvSpPr>
          <p:cNvPr id="14" name="Text 11"/>
          <p:cNvSpPr/>
          <p:nvPr/>
        </p:nvSpPr>
        <p:spPr>
          <a:xfrm>
            <a:off x="572393" y="3625453"/>
            <a:ext cx="502741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¿Qué datos cruzáis habitualmente?</a:t>
            </a:r>
            <a:endParaRPr lang="en-US" sz="950"/>
          </a:p>
        </p:txBody>
      </p:sp>
      <p:sp>
        <p:nvSpPr>
          <p:cNvPr id="15" name="Shape 12"/>
          <p:cNvSpPr/>
          <p:nvPr/>
        </p:nvSpPr>
        <p:spPr>
          <a:xfrm>
            <a:off x="434132" y="4058245"/>
            <a:ext cx="4846737" cy="721519"/>
          </a:xfrm>
          <a:prstGeom prst="roundRect">
            <a:avLst>
              <a:gd name="adj" fmla="val 7221"/>
            </a:avLst>
          </a:prstGeom>
          <a:solidFill>
            <a:srgbClr val="FDFBF7"/>
          </a:solidFill>
          <a:ln w="14288">
            <a:solidFill>
              <a:srgbClr val="E6DED2"/>
            </a:solidFill>
            <a:prstDash val="solid"/>
          </a:ln>
          <a:effectLst>
            <a:outerShdw dist="15240" dir="2700000" algn="bl" rotWithShape="0">
              <a:srgbClr val="E6DED2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6" name="Text 13"/>
          <p:cNvSpPr/>
          <p:nvPr/>
        </p:nvSpPr>
        <p:spPr>
          <a:xfrm>
            <a:off x="572393" y="4196507"/>
            <a:ext cx="224849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Prioridades funcionales</a:t>
            </a:r>
            <a:endParaRPr lang="en-US" sz="1200"/>
          </a:p>
        </p:txBody>
      </p:sp>
      <p:sp>
        <p:nvSpPr>
          <p:cNvPr id="17" name="Text 14"/>
          <p:cNvSpPr/>
          <p:nvPr/>
        </p:nvSpPr>
        <p:spPr>
          <a:xfrm>
            <a:off x="572393" y="4455468"/>
            <a:ext cx="502741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¿Qué os facilitaría más el trabajo diario?</a:t>
            </a:r>
            <a:endParaRPr lang="en-US" sz="9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1643" y="349448"/>
            <a:ext cx="806500" cy="207690"/>
          </a:xfrm>
          <a:prstGeom prst="roundRect">
            <a:avLst>
              <a:gd name="adj" fmla="val 18993"/>
            </a:avLst>
          </a:prstGeom>
          <a:solidFill>
            <a:srgbClr val="9C928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Text 1"/>
          <p:cNvSpPr/>
          <p:nvPr/>
        </p:nvSpPr>
        <p:spPr>
          <a:xfrm>
            <a:off x="592038" y="384646"/>
            <a:ext cx="1122908" cy="13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70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HOJA DE RUTA</a:t>
            </a:r>
            <a:endParaRPr lang="en-US" sz="700"/>
          </a:p>
        </p:txBody>
      </p:sp>
      <p:sp>
        <p:nvSpPr>
          <p:cNvPr id="4" name="Text 2"/>
          <p:cNvSpPr/>
          <p:nvPr/>
        </p:nvSpPr>
        <p:spPr>
          <a:xfrm>
            <a:off x="521643" y="595982"/>
            <a:ext cx="4560019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Fases siguientes del proyecto</a:t>
            </a:r>
            <a:endParaRPr lang="en-US" sz="2300"/>
          </a:p>
        </p:txBody>
      </p:sp>
      <p:sp>
        <p:nvSpPr>
          <p:cNvPr id="5" name="Shape 3"/>
          <p:cNvSpPr/>
          <p:nvPr/>
        </p:nvSpPr>
        <p:spPr>
          <a:xfrm>
            <a:off x="4564782" y="1108621"/>
            <a:ext cx="14288" cy="3404443"/>
          </a:xfrm>
          <a:prstGeom prst="roundRect">
            <a:avLst>
              <a:gd name="adj" fmla="val 34510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Shape 4"/>
          <p:cNvSpPr/>
          <p:nvPr/>
        </p:nvSpPr>
        <p:spPr>
          <a:xfrm>
            <a:off x="4101964" y="1233488"/>
            <a:ext cx="352202" cy="14288"/>
          </a:xfrm>
          <a:prstGeom prst="roundRect">
            <a:avLst>
              <a:gd name="adj" fmla="val 345104"/>
            </a:avLst>
          </a:prstGeom>
          <a:solidFill>
            <a:srgbClr val="CCC4B8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7" name="Shape 5"/>
          <p:cNvSpPr/>
          <p:nvPr/>
        </p:nvSpPr>
        <p:spPr>
          <a:xfrm>
            <a:off x="4439878" y="1108621"/>
            <a:ext cx="264096" cy="264096"/>
          </a:xfrm>
          <a:prstGeom prst="roundRect">
            <a:avLst>
              <a:gd name="adj" fmla="val 18671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524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4255257" y="1130573"/>
            <a:ext cx="4046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 1</a:t>
            </a:r>
            <a:endParaRPr lang="en-US" sz="1350"/>
          </a:p>
        </p:txBody>
      </p:sp>
      <p:sp>
        <p:nvSpPr>
          <p:cNvPr id="9" name="Text 7"/>
          <p:cNvSpPr/>
          <p:nvPr/>
        </p:nvSpPr>
        <p:spPr>
          <a:xfrm>
            <a:off x="2060302" y="1148953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Identificación</a:t>
            </a:r>
            <a:endParaRPr lang="en-US" sz="1150"/>
          </a:p>
        </p:txBody>
      </p:sp>
      <p:sp>
        <p:nvSpPr>
          <p:cNvPr id="10" name="Text 8"/>
          <p:cNvSpPr/>
          <p:nvPr/>
        </p:nvSpPr>
        <p:spPr>
          <a:xfrm>
            <a:off x="64443" y="1390650"/>
            <a:ext cx="3463305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22000"/>
              </a:lnSpc>
              <a:buNone/>
            </a:pPr>
            <a:r>
              <a:rPr lang="en-US" sz="9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Recogida de necesidades reales de las unidades usuarias</a:t>
            </a:r>
            <a:endParaRPr lang="en-US" sz="900"/>
          </a:p>
        </p:txBody>
      </p:sp>
      <p:sp>
        <p:nvSpPr>
          <p:cNvPr id="11" name="Shape 9"/>
          <p:cNvSpPr/>
          <p:nvPr/>
        </p:nvSpPr>
        <p:spPr>
          <a:xfrm>
            <a:off x="4689686" y="1897484"/>
            <a:ext cx="352202" cy="14288"/>
          </a:xfrm>
          <a:prstGeom prst="roundRect">
            <a:avLst>
              <a:gd name="adj" fmla="val 345104"/>
            </a:avLst>
          </a:prstGeom>
          <a:solidFill>
            <a:srgbClr val="CCC4B8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Shape 10"/>
          <p:cNvSpPr/>
          <p:nvPr/>
        </p:nvSpPr>
        <p:spPr>
          <a:xfrm>
            <a:off x="4439878" y="1772617"/>
            <a:ext cx="264096" cy="264096"/>
          </a:xfrm>
          <a:prstGeom prst="roundRect">
            <a:avLst>
              <a:gd name="adj" fmla="val 18671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524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3" name="Text 11"/>
          <p:cNvSpPr/>
          <p:nvPr/>
        </p:nvSpPr>
        <p:spPr>
          <a:xfrm>
            <a:off x="4255257" y="1794570"/>
            <a:ext cx="4046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  2</a:t>
            </a:r>
            <a:endParaRPr lang="en-US" sz="1350"/>
          </a:p>
        </p:txBody>
      </p:sp>
      <p:sp>
        <p:nvSpPr>
          <p:cNvPr id="14" name="Text 12"/>
          <p:cNvSpPr/>
          <p:nvPr/>
        </p:nvSpPr>
        <p:spPr>
          <a:xfrm>
            <a:off x="5158904" y="1812950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Priorización</a:t>
            </a:r>
            <a:endParaRPr lang="en-US" sz="1150"/>
          </a:p>
        </p:txBody>
      </p:sp>
      <p:sp>
        <p:nvSpPr>
          <p:cNvPr id="15" name="Text 13"/>
          <p:cNvSpPr/>
          <p:nvPr/>
        </p:nvSpPr>
        <p:spPr>
          <a:xfrm>
            <a:off x="5158904" y="2054647"/>
            <a:ext cx="392057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Selección de los informes de mayor impacto</a:t>
            </a:r>
            <a:endParaRPr lang="en-US" sz="900"/>
          </a:p>
        </p:txBody>
      </p:sp>
      <p:sp>
        <p:nvSpPr>
          <p:cNvPr id="16" name="Shape 14"/>
          <p:cNvSpPr/>
          <p:nvPr/>
        </p:nvSpPr>
        <p:spPr>
          <a:xfrm>
            <a:off x="4101964" y="2484462"/>
            <a:ext cx="352202" cy="14288"/>
          </a:xfrm>
          <a:prstGeom prst="roundRect">
            <a:avLst>
              <a:gd name="adj" fmla="val 345104"/>
            </a:avLst>
          </a:prstGeom>
          <a:solidFill>
            <a:srgbClr val="CCC4B8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7" name="Shape 15"/>
          <p:cNvSpPr/>
          <p:nvPr/>
        </p:nvSpPr>
        <p:spPr>
          <a:xfrm>
            <a:off x="4439878" y="2359596"/>
            <a:ext cx="264096" cy="264096"/>
          </a:xfrm>
          <a:prstGeom prst="roundRect">
            <a:avLst>
              <a:gd name="adj" fmla="val 18671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524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8" name="Text 16"/>
          <p:cNvSpPr/>
          <p:nvPr/>
        </p:nvSpPr>
        <p:spPr>
          <a:xfrm>
            <a:off x="4255257" y="2381548"/>
            <a:ext cx="4046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  3</a:t>
            </a:r>
            <a:endParaRPr lang="en-US" sz="1350"/>
          </a:p>
        </p:txBody>
      </p:sp>
      <p:sp>
        <p:nvSpPr>
          <p:cNvPr id="19" name="Text 17"/>
          <p:cNvSpPr/>
          <p:nvPr/>
        </p:nvSpPr>
        <p:spPr>
          <a:xfrm>
            <a:off x="2060302" y="2399928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Normalización</a:t>
            </a:r>
            <a:endParaRPr lang="en-US" sz="1150"/>
          </a:p>
        </p:txBody>
      </p:sp>
      <p:sp>
        <p:nvSpPr>
          <p:cNvPr id="20" name="Text 18"/>
          <p:cNvSpPr/>
          <p:nvPr/>
        </p:nvSpPr>
        <p:spPr>
          <a:xfrm>
            <a:off x="64443" y="2641625"/>
            <a:ext cx="3463305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22000"/>
              </a:lnSpc>
              <a:buNone/>
            </a:pPr>
            <a:r>
              <a:rPr lang="en-US" sz="9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Creación de modelos estándar validados</a:t>
            </a:r>
            <a:endParaRPr lang="en-US" sz="900"/>
          </a:p>
        </p:txBody>
      </p:sp>
      <p:sp>
        <p:nvSpPr>
          <p:cNvPr id="21" name="Shape 19"/>
          <p:cNvSpPr/>
          <p:nvPr/>
        </p:nvSpPr>
        <p:spPr>
          <a:xfrm>
            <a:off x="4689686" y="3071440"/>
            <a:ext cx="352202" cy="14288"/>
          </a:xfrm>
          <a:prstGeom prst="roundRect">
            <a:avLst>
              <a:gd name="adj" fmla="val 345104"/>
            </a:avLst>
          </a:prstGeom>
          <a:solidFill>
            <a:srgbClr val="CCC4B8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2" name="Shape 20"/>
          <p:cNvSpPr/>
          <p:nvPr/>
        </p:nvSpPr>
        <p:spPr>
          <a:xfrm>
            <a:off x="4439878" y="2946574"/>
            <a:ext cx="264096" cy="264096"/>
          </a:xfrm>
          <a:prstGeom prst="roundRect">
            <a:avLst>
              <a:gd name="adj" fmla="val 18671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524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23" name="Text 21"/>
          <p:cNvSpPr/>
          <p:nvPr/>
        </p:nvSpPr>
        <p:spPr>
          <a:xfrm>
            <a:off x="4255257" y="2968526"/>
            <a:ext cx="4046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 4</a:t>
            </a:r>
            <a:endParaRPr lang="en-US" sz="1350"/>
          </a:p>
        </p:txBody>
      </p:sp>
      <p:sp>
        <p:nvSpPr>
          <p:cNvPr id="24" name="Text 22"/>
          <p:cNvSpPr/>
          <p:nvPr/>
        </p:nvSpPr>
        <p:spPr>
          <a:xfrm>
            <a:off x="5158904" y="2986906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Formación y soporte</a:t>
            </a:r>
            <a:endParaRPr lang="en-US" sz="1150"/>
          </a:p>
        </p:txBody>
      </p:sp>
      <p:sp>
        <p:nvSpPr>
          <p:cNvPr id="25" name="Text 23"/>
          <p:cNvSpPr/>
          <p:nvPr/>
        </p:nvSpPr>
        <p:spPr>
          <a:xfrm>
            <a:off x="5158904" y="3228603"/>
            <a:ext cx="392057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Sesiones prácticas y acompañamiento continuo</a:t>
            </a:r>
            <a:endParaRPr lang="en-US" sz="900"/>
          </a:p>
        </p:txBody>
      </p:sp>
      <p:sp>
        <p:nvSpPr>
          <p:cNvPr id="26" name="Shape 24"/>
          <p:cNvSpPr/>
          <p:nvPr/>
        </p:nvSpPr>
        <p:spPr>
          <a:xfrm>
            <a:off x="4101964" y="3658419"/>
            <a:ext cx="352202" cy="14288"/>
          </a:xfrm>
          <a:prstGeom prst="roundRect">
            <a:avLst>
              <a:gd name="adj" fmla="val 345104"/>
            </a:avLst>
          </a:prstGeom>
          <a:solidFill>
            <a:srgbClr val="CCC4B8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7" name="Shape 25"/>
          <p:cNvSpPr/>
          <p:nvPr/>
        </p:nvSpPr>
        <p:spPr>
          <a:xfrm>
            <a:off x="4439878" y="3533552"/>
            <a:ext cx="264096" cy="264096"/>
          </a:xfrm>
          <a:prstGeom prst="roundRect">
            <a:avLst>
              <a:gd name="adj" fmla="val 18671"/>
            </a:avLst>
          </a:prstGeom>
          <a:solidFill>
            <a:srgbClr val="E6DED2">
              <a:alpha val="50000"/>
            </a:srgbClr>
          </a:solidFill>
          <a:ln w="4763">
            <a:solidFill>
              <a:srgbClr val="CCC4B8"/>
            </a:solidFill>
            <a:prstDash val="solid"/>
          </a:ln>
          <a:effectLst>
            <a:outerShdw dist="15240" dir="2700000" algn="bl" rotWithShape="0">
              <a:srgbClr val="CCC4B8">
                <a:alpha val="100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28" name="Text 26"/>
          <p:cNvSpPr/>
          <p:nvPr/>
        </p:nvSpPr>
        <p:spPr>
          <a:xfrm>
            <a:off x="4255257" y="3555504"/>
            <a:ext cx="404664" cy="2201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    5</a:t>
            </a:r>
            <a:endParaRPr lang="en-US" sz="1350"/>
          </a:p>
        </p:txBody>
      </p:sp>
      <p:sp>
        <p:nvSpPr>
          <p:cNvPr id="29" name="Text 27"/>
          <p:cNvSpPr/>
          <p:nvPr/>
        </p:nvSpPr>
        <p:spPr>
          <a:xfrm>
            <a:off x="1769566" y="3573884"/>
            <a:ext cx="1758181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Implantación progresiva</a:t>
            </a:r>
            <a:endParaRPr lang="en-US" sz="1150"/>
          </a:p>
        </p:txBody>
      </p:sp>
      <p:sp>
        <p:nvSpPr>
          <p:cNvPr id="30" name="Text 28"/>
          <p:cNvSpPr/>
          <p:nvPr/>
        </p:nvSpPr>
        <p:spPr>
          <a:xfrm>
            <a:off x="64443" y="3815581"/>
            <a:ext cx="3463305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22000"/>
              </a:lnSpc>
              <a:buNone/>
            </a:pPr>
            <a:r>
              <a:rPr lang="en-US" sz="90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Despliegue escalonado con seguimiento</a:t>
            </a:r>
            <a:endParaRPr lang="en-US" sz="900"/>
          </a:p>
        </p:txBody>
      </p:sp>
      <p:sp>
        <p:nvSpPr>
          <p:cNvPr id="31" name="Text 29"/>
          <p:cNvSpPr/>
          <p:nvPr/>
        </p:nvSpPr>
        <p:spPr>
          <a:xfrm>
            <a:off x="521643" y="4622378"/>
            <a:ext cx="8557840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000" b="1">
                <a:solidFill>
                  <a:srgbClr val="4D4D4D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Un proceso estructurado y progresivo, con la Sección de Contabilidad a vuestro lado en cada fase.</a:t>
            </a:r>
            <a:endParaRPr lang="en-US" sz="100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587A3843-24B6-8952-AC6F-19DC7F871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549" y="4660605"/>
            <a:ext cx="2075256" cy="4197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8D931E7391B43A5AC0D4375141AE4" ma:contentTypeVersion="7" ma:contentTypeDescription="Create a new document." ma:contentTypeScope="" ma:versionID="93f8aa6d5e674fe56a3a1c007486654d">
  <xsd:schema xmlns:xsd="http://www.w3.org/2001/XMLSchema" xmlns:xs="http://www.w3.org/2001/XMLSchema" xmlns:p="http://schemas.microsoft.com/office/2006/metadata/properties" xmlns:ns2="54ea3730-c239-4a93-8cf3-88be917f164f" targetNamespace="http://schemas.microsoft.com/office/2006/metadata/properties" ma:root="true" ma:fieldsID="895c1de8e6596a94498a1ac21f9eb4f1" ns2:_="">
    <xsd:import namespace="54ea3730-c239-4a93-8cf3-88be917f16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a3730-c239-4a93-8cf3-88be917f1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0FD8B8-6C45-495A-8A43-21F95C0DD4C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873B37-C5C6-4803-A831-54925A2BF896}">
  <ds:schemaRefs>
    <ds:schemaRef ds:uri="54ea3730-c239-4a93-8cf3-88be917f16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DC69538-E372-4146-93B9-9F83DB1526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Presentación en pantalla (16:9)</PresentationFormat>
  <Slides>10</Slides>
  <Notes>10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revision>4</cp:revision>
  <dcterms:created xsi:type="dcterms:W3CDTF">2026-05-20T08:57:59Z</dcterms:created>
  <dcterms:modified xsi:type="dcterms:W3CDTF">2026-05-21T11:39:57Z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0x0101001AE8D931E7391B43A5AC0D4375141AE4</vt:lpwstr>
  </property>
</Properties>
</file>